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27"/>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autoAdjust="0"/>
  </p:normalViewPr>
  <p:slideViewPr>
    <p:cSldViewPr snapToGrid="0">
      <p:cViewPr varScale="1">
        <p:scale>
          <a:sx n="74" d="100"/>
          <a:sy n="74" d="100"/>
        </p:scale>
        <p:origin x="116" y="44"/>
      </p:cViewPr>
      <p:guideLst/>
    </p:cSldViewPr>
  </p:slideViewPr>
  <p:outlineViewPr>
    <p:cViewPr>
      <p:scale>
        <a:sx n="33" d="100"/>
        <a:sy n="33" d="100"/>
      </p:scale>
      <p:origin x="0" y="-13308"/>
    </p:cViewPr>
  </p:outlineViewPr>
  <p:notesTextViewPr>
    <p:cViewPr>
      <p:scale>
        <a:sx n="1" d="1"/>
        <a:sy n="1" d="1"/>
      </p:scale>
      <p:origin x="0" y="0"/>
    </p:cViewPr>
  </p:notesTextViewPr>
  <p:sorterViewPr>
    <p:cViewPr varScale="1">
      <p:scale>
        <a:sx n="100" d="100"/>
        <a:sy n="100" d="100"/>
      </p:scale>
      <p:origin x="0" y="-138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2E14A04-A0C1-4FC1-9798-DDC467C5C47D}" type="datetimeFigureOut">
              <a:rPr kumimoji="1" lang="ja-JP" altLang="en-US" smtClean="0"/>
              <a:t>2016/9/5</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4B9A14A-BBAB-45D7-BA86-67506DB21F60}" type="slidenum">
              <a:rPr kumimoji="1" lang="ja-JP" altLang="en-US" smtClean="0"/>
              <a:t>‹#›</a:t>
            </a:fld>
            <a:endParaRPr kumimoji="1" lang="ja-JP" altLang="en-US"/>
          </a:p>
        </p:txBody>
      </p:sp>
    </p:spTree>
    <p:extLst>
      <p:ext uri="{BB962C8B-B14F-4D97-AF65-F5344CB8AC3E}">
        <p14:creationId xmlns:p14="http://schemas.microsoft.com/office/powerpoint/2010/main" val="383155677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14831C4F-77BA-41ED-9C22-E58798887EFA}" type="slidenum">
              <a:rPr lang="ja-JP" altLang="en-US" smtClean="0">
                <a:solidFill>
                  <a:prstClr val="black"/>
                </a:solidFill>
              </a:rPr>
              <a:pPr/>
              <a:t>1</a:t>
            </a:fld>
            <a:endParaRPr lang="ja-JP" altLang="en-US">
              <a:solidFill>
                <a:prstClr val="black"/>
              </a:solidFill>
            </a:endParaRPr>
          </a:p>
        </p:txBody>
      </p:sp>
    </p:spTree>
    <p:extLst>
      <p:ext uri="{BB962C8B-B14F-4D97-AF65-F5344CB8AC3E}">
        <p14:creationId xmlns:p14="http://schemas.microsoft.com/office/powerpoint/2010/main" val="29784880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14831C4F-77BA-41ED-9C22-E58798887EFA}" type="slidenum">
              <a:rPr lang="ja-JP" altLang="en-US" smtClean="0">
                <a:solidFill>
                  <a:prstClr val="black"/>
                </a:solidFill>
              </a:rPr>
              <a:pPr/>
              <a:t>5</a:t>
            </a:fld>
            <a:endParaRPr lang="ja-JP" altLang="en-US">
              <a:solidFill>
                <a:prstClr val="black"/>
              </a:solidFill>
            </a:endParaRPr>
          </a:p>
        </p:txBody>
      </p:sp>
    </p:spTree>
    <p:extLst>
      <p:ext uri="{BB962C8B-B14F-4D97-AF65-F5344CB8AC3E}">
        <p14:creationId xmlns:p14="http://schemas.microsoft.com/office/powerpoint/2010/main" val="29572494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400" b="0" i="0" u="none" strike="noStrike" kern="1200" cap="none" spc="0" normalizeH="0" baseline="0" noProof="0" dirty="0" smtClean="0">
                <a:ln>
                  <a:noFill/>
                </a:ln>
                <a:solidFill>
                  <a:prstClr val="black"/>
                </a:solidFill>
                <a:effectLst/>
                <a:uLnTx/>
                <a:uFillTx/>
                <a:latin typeface="+mn-lt"/>
                <a:ea typeface="+mn-ea"/>
                <a:cs typeface="+mn-cs"/>
              </a:rPr>
              <a:t>年間出稿量：約</a:t>
            </a:r>
            <a:r>
              <a:rPr kumimoji="1" lang="en-US" altLang="ja-JP" sz="2400" b="0" i="0" u="none" strike="noStrike" kern="1200" cap="none" spc="0" normalizeH="0" baseline="0" noProof="0" dirty="0" smtClean="0">
                <a:ln>
                  <a:noFill/>
                </a:ln>
                <a:solidFill>
                  <a:prstClr val="black"/>
                </a:solidFill>
                <a:effectLst/>
                <a:uLnTx/>
                <a:uFillTx/>
                <a:latin typeface="+mn-lt"/>
                <a:ea typeface="+mn-ea"/>
                <a:cs typeface="+mn-cs"/>
              </a:rPr>
              <a:t>20000</a:t>
            </a:r>
            <a:r>
              <a:rPr kumimoji="1" lang="ja-JP" altLang="en-US" sz="2400" b="0" i="0" u="none" strike="noStrike" kern="1200" cap="none" spc="0" normalizeH="0" baseline="0" noProof="0" dirty="0" smtClean="0">
                <a:ln>
                  <a:noFill/>
                </a:ln>
                <a:solidFill>
                  <a:prstClr val="black"/>
                </a:solidFill>
                <a:effectLst/>
                <a:uLnTx/>
                <a:uFillTx/>
                <a:latin typeface="+mn-lt"/>
                <a:ea typeface="+mn-ea"/>
                <a:cs typeface="+mn-cs"/>
              </a:rPr>
              <a:t>本　　　</a:t>
            </a:r>
            <a:endParaRPr kumimoji="1" lang="en-US" altLang="ja-JP" sz="2400" b="0" i="0" u="none" strike="noStrike" kern="1200" cap="none" spc="0" normalizeH="0" baseline="0" noProof="0" dirty="0" smtClean="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400" b="0" i="0" u="none" strike="noStrike" kern="1200" cap="none" spc="0" normalizeH="0" baseline="0" noProof="0" dirty="0" smtClean="0">
                <a:ln>
                  <a:noFill/>
                </a:ln>
                <a:solidFill>
                  <a:prstClr val="black"/>
                </a:solidFill>
                <a:effectLst/>
                <a:uLnTx/>
                <a:uFillTx/>
                <a:latin typeface="+mn-lt"/>
                <a:ea typeface="+mn-ea"/>
                <a:cs typeface="+mn-cs"/>
              </a:rPr>
              <a:t>1</a:t>
            </a:r>
            <a:r>
              <a:rPr kumimoji="1" lang="ja-JP" altLang="en-US" sz="2400" b="0" i="0" u="none" strike="noStrike" kern="1200" cap="none" spc="0" normalizeH="0" baseline="0" noProof="0" dirty="0" smtClean="0">
                <a:ln>
                  <a:noFill/>
                </a:ln>
                <a:solidFill>
                  <a:prstClr val="black"/>
                </a:solidFill>
                <a:effectLst/>
                <a:uLnTx/>
                <a:uFillTx/>
                <a:latin typeface="+mn-lt"/>
                <a:ea typeface="+mn-ea"/>
                <a:cs typeface="+mn-cs"/>
              </a:rPr>
              <a:t>日視聴本数：約</a:t>
            </a:r>
            <a:r>
              <a:rPr kumimoji="1" lang="en-US" altLang="ja-JP" sz="2400" b="0" i="0" u="none" strike="noStrike" kern="1200" cap="none" spc="0" normalizeH="0" baseline="0" noProof="0" dirty="0" smtClean="0">
                <a:ln>
                  <a:noFill/>
                </a:ln>
                <a:solidFill>
                  <a:prstClr val="black"/>
                </a:solidFill>
                <a:effectLst/>
                <a:uLnTx/>
                <a:uFillTx/>
                <a:latin typeface="+mn-lt"/>
                <a:ea typeface="+mn-ea"/>
                <a:cs typeface="+mn-cs"/>
              </a:rPr>
              <a:t>126</a:t>
            </a:r>
            <a:r>
              <a:rPr kumimoji="1" lang="ja-JP" altLang="en-US" sz="2400" b="0" i="0" u="none" strike="noStrike" kern="1200" cap="none" spc="0" normalizeH="0" baseline="0" noProof="0" dirty="0" smtClean="0">
                <a:ln>
                  <a:noFill/>
                </a:ln>
                <a:solidFill>
                  <a:prstClr val="black"/>
                </a:solidFill>
                <a:effectLst/>
                <a:uLnTx/>
                <a:uFillTx/>
                <a:latin typeface="+mn-lt"/>
                <a:ea typeface="+mn-ea"/>
                <a:cs typeface="+mn-cs"/>
              </a:rPr>
              <a:t>本</a:t>
            </a:r>
          </a:p>
          <a:p>
            <a:endParaRPr kumimoji="1" lang="ja-JP" altLang="en-US" dirty="0"/>
          </a:p>
        </p:txBody>
      </p:sp>
      <p:sp>
        <p:nvSpPr>
          <p:cNvPr id="4" name="スライド番号プレースホルダー 3"/>
          <p:cNvSpPr>
            <a:spLocks noGrp="1"/>
          </p:cNvSpPr>
          <p:nvPr>
            <p:ph type="sldNum" sz="quarter" idx="10"/>
          </p:nvPr>
        </p:nvSpPr>
        <p:spPr/>
        <p:txBody>
          <a:bodyPr/>
          <a:lstStyle/>
          <a:p>
            <a:fld id="{14831C4F-77BA-41ED-9C22-E58798887EFA}" type="slidenum">
              <a:rPr lang="ja-JP" altLang="en-US" smtClean="0">
                <a:solidFill>
                  <a:prstClr val="black"/>
                </a:solidFill>
              </a:rPr>
              <a:pPr/>
              <a:t>10</a:t>
            </a:fld>
            <a:endParaRPr lang="ja-JP" altLang="en-US">
              <a:solidFill>
                <a:prstClr val="black"/>
              </a:solidFill>
            </a:endParaRPr>
          </a:p>
        </p:txBody>
      </p:sp>
    </p:spTree>
    <p:extLst>
      <p:ext uri="{BB962C8B-B14F-4D97-AF65-F5344CB8AC3E}">
        <p14:creationId xmlns:p14="http://schemas.microsoft.com/office/powerpoint/2010/main" val="40117887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14831C4F-77BA-41ED-9C22-E58798887EFA}" type="slidenum">
              <a:rPr lang="ja-JP" altLang="en-US" smtClean="0">
                <a:solidFill>
                  <a:prstClr val="black"/>
                </a:solidFill>
              </a:rPr>
              <a:pPr/>
              <a:t>11</a:t>
            </a:fld>
            <a:endParaRPr lang="ja-JP" altLang="en-US">
              <a:solidFill>
                <a:prstClr val="black"/>
              </a:solidFill>
            </a:endParaRPr>
          </a:p>
        </p:txBody>
      </p:sp>
    </p:spTree>
    <p:extLst>
      <p:ext uri="{BB962C8B-B14F-4D97-AF65-F5344CB8AC3E}">
        <p14:creationId xmlns:p14="http://schemas.microsoft.com/office/powerpoint/2010/main" val="37111258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dirty="0" smtClean="0"/>
              <a:t>1</a:t>
            </a:r>
            <a:r>
              <a:rPr lang="ja-JP" altLang="ja-JP" dirty="0" smtClean="0"/>
              <a:t>（従業員個人の行動による炎上が企業に与える影響に関する研究はあったが）</a:t>
            </a:r>
            <a:endParaRPr lang="en-US" altLang="ja-JP" dirty="0" smtClean="0"/>
          </a:p>
          <a:p>
            <a:r>
              <a:rPr lang="en-US" altLang="ja-JP" dirty="0" smtClean="0"/>
              <a:t>2</a:t>
            </a:r>
            <a:r>
              <a:rPr lang="ja-JP" altLang="ja-JP" dirty="0" smtClean="0"/>
              <a:t>（炎上を事前に防ぐための研究はあったが）</a:t>
            </a:r>
            <a:endParaRPr kumimoji="1" lang="ja-JP" altLang="en-US" dirty="0"/>
          </a:p>
        </p:txBody>
      </p:sp>
      <p:sp>
        <p:nvSpPr>
          <p:cNvPr id="4" name="スライド番号プレースホルダー 3"/>
          <p:cNvSpPr>
            <a:spLocks noGrp="1"/>
          </p:cNvSpPr>
          <p:nvPr>
            <p:ph type="sldNum" sz="quarter" idx="10"/>
          </p:nvPr>
        </p:nvSpPr>
        <p:spPr/>
        <p:txBody>
          <a:bodyPr/>
          <a:lstStyle/>
          <a:p>
            <a:fld id="{14831C4F-77BA-41ED-9C22-E58798887EFA}" type="slidenum">
              <a:rPr lang="ja-JP" altLang="en-US" smtClean="0">
                <a:solidFill>
                  <a:prstClr val="black"/>
                </a:solidFill>
              </a:rPr>
              <a:pPr/>
              <a:t>15</a:t>
            </a:fld>
            <a:endParaRPr lang="ja-JP" altLang="en-US">
              <a:solidFill>
                <a:prstClr val="black"/>
              </a:solidFill>
            </a:endParaRPr>
          </a:p>
        </p:txBody>
      </p:sp>
    </p:spTree>
    <p:extLst>
      <p:ext uri="{BB962C8B-B14F-4D97-AF65-F5344CB8AC3E}">
        <p14:creationId xmlns:p14="http://schemas.microsoft.com/office/powerpoint/2010/main" val="18112260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43779790-9C36-47AE-AD84-1787681890F1}" type="datetime1">
              <a:rPr lang="ja-JP" altLang="en-US" smtClean="0">
                <a:solidFill>
                  <a:prstClr val="black">
                    <a:tint val="75000"/>
                  </a:prstClr>
                </a:solidFill>
              </a:rPr>
              <a:pPr/>
              <a:t>2016/9/5</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EC0BA74B-5681-4C54-A39A-52FAF61526D1}"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415539931"/>
      </p:ext>
    </p:extLst>
  </p:cSld>
  <p:clrMapOvr>
    <a:masterClrMapping/>
  </p:clrMapOvr>
  <p:transition spd="slow">
    <p:push dir="u"/>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AC131F3C-D169-422D-80B2-9C1DCDBB0791}" type="datetime1">
              <a:rPr lang="ja-JP" altLang="en-US" smtClean="0">
                <a:solidFill>
                  <a:prstClr val="black">
                    <a:tint val="75000"/>
                  </a:prstClr>
                </a:solidFill>
              </a:rPr>
              <a:pPr/>
              <a:t>2016/9/5</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EC0BA74B-5681-4C54-A39A-52FAF61526D1}"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245315530"/>
      </p:ext>
    </p:extLst>
  </p:cSld>
  <p:clrMapOvr>
    <a:masterClrMapping/>
  </p:clrMapOvr>
  <p:transition spd="slow">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AA789726-4893-49B5-BA81-19E9BFB70CB0}" type="datetime1">
              <a:rPr lang="ja-JP" altLang="en-US" smtClean="0">
                <a:solidFill>
                  <a:prstClr val="black">
                    <a:tint val="75000"/>
                  </a:prstClr>
                </a:solidFill>
              </a:rPr>
              <a:pPr/>
              <a:t>2016/9/5</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EC0BA74B-5681-4C54-A39A-52FAF61526D1}"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851324863"/>
      </p:ext>
    </p:extLst>
  </p:cSld>
  <p:clrMapOvr>
    <a:masterClrMapping/>
  </p:clrMapOvr>
  <p:transition spd="slow">
    <p:push dir="u"/>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15A0693A-6273-4BF5-8EEC-2C320B013744}" type="datetime1">
              <a:rPr lang="ja-JP" altLang="en-US" smtClean="0">
                <a:solidFill>
                  <a:prstClr val="black">
                    <a:tint val="75000"/>
                  </a:prstClr>
                </a:solidFill>
              </a:rPr>
              <a:pPr/>
              <a:t>2016/9/5</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A99D720A-4AD5-4DCF-885F-DE5297996123}"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000536165"/>
      </p:ext>
    </p:extLst>
  </p:cSld>
  <p:clrMapOvr>
    <a:masterClrMapping/>
  </p:clrMapOvr>
  <p:transition spd="slow">
    <p:push dir="u"/>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06A1BD1D-D7F5-44BB-A513-6AA847FBD465}" type="datetime1">
              <a:rPr lang="ja-JP" altLang="en-US" smtClean="0">
                <a:solidFill>
                  <a:prstClr val="black">
                    <a:tint val="75000"/>
                  </a:prstClr>
                </a:solidFill>
              </a:rPr>
              <a:pPr/>
              <a:t>2016/9/5</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A99D720A-4AD5-4DCF-885F-DE5297996123}"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803493231"/>
      </p:ext>
    </p:extLst>
  </p:cSld>
  <p:clrMapOvr>
    <a:masterClrMapping/>
  </p:clrMapOvr>
  <p:transition spd="slow">
    <p:push dir="u"/>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DCE3EDD4-E43C-4E04-87F2-0570091E3BBD}" type="datetime1">
              <a:rPr lang="ja-JP" altLang="en-US" smtClean="0">
                <a:solidFill>
                  <a:prstClr val="black">
                    <a:tint val="75000"/>
                  </a:prstClr>
                </a:solidFill>
              </a:rPr>
              <a:pPr/>
              <a:t>2016/9/5</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A99D720A-4AD5-4DCF-885F-DE5297996123}"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209765873"/>
      </p:ext>
    </p:extLst>
  </p:cSld>
  <p:clrMapOvr>
    <a:masterClrMapping/>
  </p:clrMapOvr>
  <p:transition spd="slow">
    <p:push dir="u"/>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6BC35CBF-B655-4EBF-A787-7B74AD91747A}" type="datetime1">
              <a:rPr lang="ja-JP" altLang="en-US" smtClean="0">
                <a:solidFill>
                  <a:prstClr val="black">
                    <a:tint val="75000"/>
                  </a:prstClr>
                </a:solidFill>
              </a:rPr>
              <a:pPr/>
              <a:t>2016/9/5</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A99D720A-4AD5-4DCF-885F-DE5297996123}"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790305535"/>
      </p:ext>
    </p:extLst>
  </p:cSld>
  <p:clrMapOvr>
    <a:masterClrMapping/>
  </p:clrMapOvr>
  <p:transition spd="slow">
    <p:push dir="u"/>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5A04340E-8D07-4495-A4DF-7519DC68079F}" type="datetime1">
              <a:rPr lang="ja-JP" altLang="en-US" smtClean="0">
                <a:solidFill>
                  <a:prstClr val="black">
                    <a:tint val="75000"/>
                  </a:prstClr>
                </a:solidFill>
              </a:rPr>
              <a:pPr/>
              <a:t>2016/9/5</a:t>
            </a:fld>
            <a:endParaRPr lang="ja-JP" altLang="en-US">
              <a:solidFill>
                <a:prstClr val="black">
                  <a:tint val="75000"/>
                </a:prstClr>
              </a:solidFill>
            </a:endParaRPr>
          </a:p>
        </p:txBody>
      </p:sp>
      <p:sp>
        <p:nvSpPr>
          <p:cNvPr id="8" name="フッター プレースホルダー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ー 8"/>
          <p:cNvSpPr>
            <a:spLocks noGrp="1"/>
          </p:cNvSpPr>
          <p:nvPr>
            <p:ph type="sldNum" sz="quarter" idx="12"/>
          </p:nvPr>
        </p:nvSpPr>
        <p:spPr/>
        <p:txBody>
          <a:bodyPr/>
          <a:lstStyle/>
          <a:p>
            <a:fld id="{A99D720A-4AD5-4DCF-885F-DE5297996123}"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960931066"/>
      </p:ext>
    </p:extLst>
  </p:cSld>
  <p:clrMapOvr>
    <a:masterClrMapping/>
  </p:clrMapOvr>
  <p:transition spd="slow">
    <p:push dir="u"/>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C22E5533-8A4F-4ABB-8308-E8D29E34471F}" type="datetime1">
              <a:rPr lang="ja-JP" altLang="en-US" smtClean="0">
                <a:solidFill>
                  <a:prstClr val="black">
                    <a:tint val="75000"/>
                  </a:prstClr>
                </a:solidFill>
              </a:rPr>
              <a:pPr/>
              <a:t>2016/9/5</a:t>
            </a:fld>
            <a:endParaRPr lang="ja-JP" altLang="en-US">
              <a:solidFill>
                <a:prstClr val="black">
                  <a:tint val="75000"/>
                </a:prstClr>
              </a:solidFill>
            </a:endParaRPr>
          </a:p>
        </p:txBody>
      </p:sp>
      <p:sp>
        <p:nvSpPr>
          <p:cNvPr id="4" name="フッター プレースホルダー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A99D720A-4AD5-4DCF-885F-DE5297996123}"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276484621"/>
      </p:ext>
    </p:extLst>
  </p:cSld>
  <p:clrMapOvr>
    <a:masterClrMapping/>
  </p:clrMapOvr>
  <p:transition spd="slow">
    <p:push dir="u"/>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E20335A7-66A3-4BBA-8B75-ED070FCFAD2F}" type="datetime1">
              <a:rPr lang="ja-JP" altLang="en-US" smtClean="0">
                <a:solidFill>
                  <a:prstClr val="black">
                    <a:tint val="75000"/>
                  </a:prstClr>
                </a:solidFill>
              </a:rPr>
              <a:pPr/>
              <a:t>2016/9/5</a:t>
            </a:fld>
            <a:endParaRPr lang="ja-JP" altLang="en-US">
              <a:solidFill>
                <a:prstClr val="black">
                  <a:tint val="75000"/>
                </a:prstClr>
              </a:solidFill>
            </a:endParaRPr>
          </a:p>
        </p:txBody>
      </p:sp>
      <p:sp>
        <p:nvSpPr>
          <p:cNvPr id="3" name="フッター プレースホルダー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ー 3"/>
          <p:cNvSpPr>
            <a:spLocks noGrp="1"/>
          </p:cNvSpPr>
          <p:nvPr>
            <p:ph type="sldNum" sz="quarter" idx="12"/>
          </p:nvPr>
        </p:nvSpPr>
        <p:spPr/>
        <p:txBody>
          <a:bodyPr/>
          <a:lstStyle/>
          <a:p>
            <a:fld id="{A99D720A-4AD5-4DCF-885F-DE5297996123}"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594693767"/>
      </p:ext>
    </p:extLst>
  </p:cSld>
  <p:clrMapOvr>
    <a:masterClrMapping/>
  </p:clrMapOvr>
  <p:transition spd="slow">
    <p:push dir="u"/>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2EF8659A-48D8-484B-A710-1C30FD8172AC}" type="datetime1">
              <a:rPr lang="ja-JP" altLang="en-US" smtClean="0">
                <a:solidFill>
                  <a:prstClr val="black">
                    <a:tint val="75000"/>
                  </a:prstClr>
                </a:solidFill>
              </a:rPr>
              <a:pPr/>
              <a:t>2016/9/5</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A99D720A-4AD5-4DCF-885F-DE5297996123}"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085988635"/>
      </p:ext>
    </p:extLst>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CA3F09DF-7E97-4DED-A760-DC9CADBFB156}" type="datetime1">
              <a:rPr lang="ja-JP" altLang="en-US" smtClean="0">
                <a:solidFill>
                  <a:prstClr val="black">
                    <a:tint val="75000"/>
                  </a:prstClr>
                </a:solidFill>
              </a:rPr>
              <a:pPr/>
              <a:t>2016/9/5</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EC0BA74B-5681-4C54-A39A-52FAF61526D1}"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873271055"/>
      </p:ext>
    </p:extLst>
  </p:cSld>
  <p:clrMapOvr>
    <a:masterClrMapping/>
  </p:clrMapOvr>
  <p:transition spd="slow">
    <p:push dir="u"/>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325D17AD-3197-4F0D-ACC8-3F93C9FA6E17}" type="datetime1">
              <a:rPr lang="ja-JP" altLang="en-US" smtClean="0">
                <a:solidFill>
                  <a:prstClr val="black">
                    <a:tint val="75000"/>
                  </a:prstClr>
                </a:solidFill>
              </a:rPr>
              <a:pPr/>
              <a:t>2016/9/5</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A99D720A-4AD5-4DCF-885F-DE5297996123}"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613345557"/>
      </p:ext>
    </p:extLst>
  </p:cSld>
  <p:clrMapOvr>
    <a:masterClrMapping/>
  </p:clrMapOvr>
  <p:transition spd="slow">
    <p:push dir="u"/>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870E50A0-2619-4384-88C8-DFEC43DB6864}" type="datetime1">
              <a:rPr lang="ja-JP" altLang="en-US" smtClean="0">
                <a:solidFill>
                  <a:prstClr val="black">
                    <a:tint val="75000"/>
                  </a:prstClr>
                </a:solidFill>
              </a:rPr>
              <a:pPr/>
              <a:t>2016/9/5</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A99D720A-4AD5-4DCF-885F-DE5297996123}"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49033775"/>
      </p:ext>
    </p:extLst>
  </p:cSld>
  <p:clrMapOvr>
    <a:masterClrMapping/>
  </p:clrMapOvr>
  <p:transition spd="slow">
    <p:push dir="u"/>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948F2BA2-9B50-4C94-96AD-919C6A3CBC8F}" type="datetime1">
              <a:rPr lang="ja-JP" altLang="en-US" smtClean="0">
                <a:solidFill>
                  <a:prstClr val="black">
                    <a:tint val="75000"/>
                  </a:prstClr>
                </a:solidFill>
              </a:rPr>
              <a:pPr/>
              <a:t>2016/9/5</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A99D720A-4AD5-4DCF-885F-DE5297996123}"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451244440"/>
      </p:ext>
    </p:extLst>
  </p:cSld>
  <p:clrMapOvr>
    <a:masterClrMapping/>
  </p:clrMapOvr>
  <p:transition spd="slow">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8A61D4E9-E5BE-4B32-A526-EA4775EC84CC}" type="datetime1">
              <a:rPr lang="ja-JP" altLang="en-US" smtClean="0">
                <a:solidFill>
                  <a:prstClr val="black">
                    <a:tint val="75000"/>
                  </a:prstClr>
                </a:solidFill>
              </a:rPr>
              <a:pPr/>
              <a:t>2016/9/5</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EC0BA74B-5681-4C54-A39A-52FAF61526D1}"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145464126"/>
      </p:ext>
    </p:extLst>
  </p:cSld>
  <p:clrMapOvr>
    <a:masterClrMapping/>
  </p:clrMapOvr>
  <p:transition spd="slow">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755B7348-5815-46FC-BBED-26EC80C12C0E}" type="datetime1">
              <a:rPr lang="ja-JP" altLang="en-US" smtClean="0">
                <a:solidFill>
                  <a:prstClr val="black">
                    <a:tint val="75000"/>
                  </a:prstClr>
                </a:solidFill>
              </a:rPr>
              <a:pPr/>
              <a:t>2016/9/5</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EC0BA74B-5681-4C54-A39A-52FAF61526D1}"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031610659"/>
      </p:ext>
    </p:extLst>
  </p:cSld>
  <p:clrMapOvr>
    <a:masterClrMapping/>
  </p:clrMapOvr>
  <p:transition spd="slow">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F7AA39C8-84A4-4ECF-BABA-401F50613A10}" type="datetime1">
              <a:rPr lang="ja-JP" altLang="en-US" smtClean="0">
                <a:solidFill>
                  <a:prstClr val="black">
                    <a:tint val="75000"/>
                  </a:prstClr>
                </a:solidFill>
              </a:rPr>
              <a:pPr/>
              <a:t>2016/9/5</a:t>
            </a:fld>
            <a:endParaRPr lang="ja-JP" altLang="en-US">
              <a:solidFill>
                <a:prstClr val="black">
                  <a:tint val="75000"/>
                </a:prstClr>
              </a:solidFill>
            </a:endParaRPr>
          </a:p>
        </p:txBody>
      </p:sp>
      <p:sp>
        <p:nvSpPr>
          <p:cNvPr id="8" name="フッター プレースホルダー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ー 8"/>
          <p:cNvSpPr>
            <a:spLocks noGrp="1"/>
          </p:cNvSpPr>
          <p:nvPr>
            <p:ph type="sldNum" sz="quarter" idx="12"/>
          </p:nvPr>
        </p:nvSpPr>
        <p:spPr/>
        <p:txBody>
          <a:bodyPr/>
          <a:lstStyle/>
          <a:p>
            <a:fld id="{EC0BA74B-5681-4C54-A39A-52FAF61526D1}"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131167347"/>
      </p:ext>
    </p:extLst>
  </p:cSld>
  <p:clrMapOvr>
    <a:masterClrMapping/>
  </p:clrMapOvr>
  <p:transition spd="slow">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43FE5675-2971-40CD-B6B5-FB0C92B45A60}" type="datetime1">
              <a:rPr lang="ja-JP" altLang="en-US" smtClean="0">
                <a:solidFill>
                  <a:prstClr val="black">
                    <a:tint val="75000"/>
                  </a:prstClr>
                </a:solidFill>
              </a:rPr>
              <a:pPr/>
              <a:t>2016/9/5</a:t>
            </a:fld>
            <a:endParaRPr lang="ja-JP" altLang="en-US">
              <a:solidFill>
                <a:prstClr val="black">
                  <a:tint val="75000"/>
                </a:prstClr>
              </a:solidFill>
            </a:endParaRPr>
          </a:p>
        </p:txBody>
      </p:sp>
      <p:sp>
        <p:nvSpPr>
          <p:cNvPr id="4" name="フッター プレースホルダー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EC0BA74B-5681-4C54-A39A-52FAF61526D1}"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641680208"/>
      </p:ext>
    </p:extLst>
  </p:cSld>
  <p:clrMapOvr>
    <a:masterClrMapping/>
  </p:clrMapOvr>
  <p:transition spd="slow">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EFB25B74-67A6-40AB-8B2D-9A6D4B0D56A7}" type="datetime1">
              <a:rPr lang="ja-JP" altLang="en-US" smtClean="0">
                <a:solidFill>
                  <a:prstClr val="black">
                    <a:tint val="75000"/>
                  </a:prstClr>
                </a:solidFill>
              </a:rPr>
              <a:pPr/>
              <a:t>2016/9/5</a:t>
            </a:fld>
            <a:endParaRPr lang="ja-JP" altLang="en-US">
              <a:solidFill>
                <a:prstClr val="black">
                  <a:tint val="75000"/>
                </a:prstClr>
              </a:solidFill>
            </a:endParaRPr>
          </a:p>
        </p:txBody>
      </p:sp>
      <p:sp>
        <p:nvSpPr>
          <p:cNvPr id="3" name="フッター プレースホルダー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ー 3"/>
          <p:cNvSpPr>
            <a:spLocks noGrp="1"/>
          </p:cNvSpPr>
          <p:nvPr>
            <p:ph type="sldNum" sz="quarter" idx="12"/>
          </p:nvPr>
        </p:nvSpPr>
        <p:spPr/>
        <p:txBody>
          <a:bodyPr/>
          <a:lstStyle/>
          <a:p>
            <a:fld id="{EC0BA74B-5681-4C54-A39A-52FAF61526D1}"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757082481"/>
      </p:ext>
    </p:extLst>
  </p:cSld>
  <p:clrMapOvr>
    <a:masterClrMapping/>
  </p:clrMapOvr>
  <p:transition spd="slow">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A04C782F-7B7F-4A9D-861E-2DF502A04CB7}" type="datetime1">
              <a:rPr lang="ja-JP" altLang="en-US" smtClean="0">
                <a:solidFill>
                  <a:prstClr val="black">
                    <a:tint val="75000"/>
                  </a:prstClr>
                </a:solidFill>
              </a:rPr>
              <a:pPr/>
              <a:t>2016/9/5</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EC0BA74B-5681-4C54-A39A-52FAF61526D1}"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603702312"/>
      </p:ext>
    </p:extLst>
  </p:cSld>
  <p:clrMapOvr>
    <a:masterClrMapping/>
  </p:clrMapOvr>
  <p:transition spd="slow">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FAC9C243-FEB0-4C52-820F-1E54E92C1E26}" type="datetime1">
              <a:rPr lang="ja-JP" altLang="en-US" smtClean="0">
                <a:solidFill>
                  <a:prstClr val="black">
                    <a:tint val="75000"/>
                  </a:prstClr>
                </a:solidFill>
              </a:rPr>
              <a:pPr/>
              <a:t>2016/9/5</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EC0BA74B-5681-4C54-A39A-52FAF61526D1}"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885265465"/>
      </p:ext>
    </p:extLst>
  </p:cSld>
  <p:clrMapOvr>
    <a:masterClrMapping/>
  </p:clrMapOvr>
  <p:transition spd="slow">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a:p>
            <a:pPr lvl="3"/>
            <a:r>
              <a:rPr kumimoji="1" lang="ja-JP" altLang="en-US" dirty="0" smtClean="0"/>
              <a:t>第 </a:t>
            </a:r>
            <a:r>
              <a:rPr kumimoji="1" lang="en-US" altLang="ja-JP" dirty="0" smtClean="0"/>
              <a:t>4 </a:t>
            </a:r>
            <a:r>
              <a:rPr kumimoji="1" lang="ja-JP" altLang="en-US" dirty="0" smtClean="0"/>
              <a:t>レベル</a:t>
            </a:r>
          </a:p>
          <a:p>
            <a:pPr lvl="4"/>
            <a:r>
              <a:rPr kumimoji="1" lang="ja-JP" altLang="en-US" dirty="0" smtClean="0"/>
              <a:t>第 </a:t>
            </a:r>
            <a:r>
              <a:rPr kumimoji="1" lang="en-US" altLang="ja-JP" dirty="0" smtClean="0"/>
              <a:t>5 </a:t>
            </a:r>
            <a:r>
              <a:rPr kumimoji="1" lang="ja-JP" altLang="en-US" dirty="0" smtClean="0"/>
              <a:t>レベル</a:t>
            </a:r>
            <a:endParaRPr kumimoji="1" lang="ja-JP" altLang="en-US" dirty="0"/>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HGP明朝B" panose="02020800000000000000" pitchFamily="18" charset="-128"/>
              </a:defRPr>
            </a:lvl1pPr>
          </a:lstStyle>
          <a:p>
            <a:fld id="{78009711-736B-49B0-A471-B914C1C4403C}" type="datetime1">
              <a:rPr lang="ja-JP" altLang="en-US" smtClean="0">
                <a:solidFill>
                  <a:prstClr val="black">
                    <a:tint val="75000"/>
                  </a:prstClr>
                </a:solidFill>
              </a:rPr>
              <a:pPr/>
              <a:t>2016/9/5</a:t>
            </a:fld>
            <a:endParaRPr lang="ja-JP" altLang="en-US" dirty="0">
              <a:solidFill>
                <a:prstClr val="black">
                  <a:tint val="75000"/>
                </a:prstClr>
              </a:solidFill>
            </a:endParaRPr>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HGP明朝B" panose="02020800000000000000" pitchFamily="18" charset="-128"/>
              </a:defRPr>
            </a:lvl1pPr>
          </a:lstStyle>
          <a:p>
            <a:endParaRPr lang="ja-JP" altLang="en-US" dirty="0">
              <a:solidFill>
                <a:prstClr val="black">
                  <a:tint val="75000"/>
                </a:prstClr>
              </a:solidFill>
            </a:endParaRPr>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HGP明朝B" panose="02020800000000000000" pitchFamily="18" charset="-128"/>
              </a:defRPr>
            </a:lvl1pPr>
          </a:lstStyle>
          <a:p>
            <a:fld id="{EC0BA74B-5681-4C54-A39A-52FAF61526D1}"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357832094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slow">
    <p:push dir="u"/>
  </p:transition>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HGP明朝B" panose="02020800000000000000" pitchFamily="18" charset="-128"/>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HGP明朝B" panose="02020800000000000000" pitchFamily="18" charset="-128"/>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HGP明朝B" panose="02020800000000000000" pitchFamily="18" charset="-128"/>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HGP明朝B" panose="02020800000000000000" pitchFamily="18" charset="-128"/>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HGP明朝B" panose="02020800000000000000" pitchFamily="18" charset="-128"/>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5AB651C-FBB2-412C-B28A-EC2DBF5B9569}" type="datetime1">
              <a:rPr lang="ja-JP" altLang="en-US" smtClean="0">
                <a:solidFill>
                  <a:prstClr val="black">
                    <a:tint val="75000"/>
                  </a:prstClr>
                </a:solidFill>
              </a:rPr>
              <a:pPr/>
              <a:t>2016/9/5</a:t>
            </a:fld>
            <a:endParaRPr lang="ja-JP" altLang="en-US">
              <a:solidFill>
                <a:prstClr val="black">
                  <a:tint val="75000"/>
                </a:prstClr>
              </a:solidFill>
            </a:endParaRPr>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99D720A-4AD5-4DCF-885F-DE5297996123}"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35338213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spd="slow">
    <p:push dir="u"/>
  </p:transition>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8" Type="http://schemas.openxmlformats.org/officeDocument/2006/relationships/hyperlink" Target="http://mass-ronbun.up.seesaa.net/image/2015spring_B2_Kovacs.pdf" TargetMode="External"/><Relationship Id="rId13" Type="http://schemas.openxmlformats.org/officeDocument/2006/relationships/hyperlink" Target="http://www.videor.co.jp/solution/issue/media-planning/tv-cm-karte.htm" TargetMode="External"/><Relationship Id="rId3" Type="http://schemas.openxmlformats.org/officeDocument/2006/relationships/hyperlink" Target="http://studio-nq.com/web-marketing/812" TargetMode="External"/><Relationship Id="rId7" Type="http://schemas.openxmlformats.org/officeDocument/2006/relationships/hyperlink" Target="http://ironna.jp/theme/546" TargetMode="External"/><Relationship Id="rId12" Type="http://schemas.openxmlformats.org/officeDocument/2006/relationships/hyperlink" Target="http://biz-journal.jp/2016/04/post_14921_3.html" TargetMode="External"/><Relationship Id="rId17" Type="http://schemas.openxmlformats.org/officeDocument/2006/relationships/hyperlink" Target="http://www.huffingtonpost.jp/sirabee/cm_tv-effect_b_7783348.html" TargetMode="External"/><Relationship Id="rId2" Type="http://schemas.openxmlformats.org/officeDocument/2006/relationships/hyperlink" Target="http://www.glocom.ac.jp/wp-content/uploads/2016/04/20160510_Yamaguchi.pdf" TargetMode="External"/><Relationship Id="rId16" Type="http://schemas.openxmlformats.org/officeDocument/2006/relationships/hyperlink" Target="http://lifehack-ism.biz/archives/445" TargetMode="External"/><Relationship Id="rId1" Type="http://schemas.openxmlformats.org/officeDocument/2006/relationships/slideLayout" Target="../slideLayouts/slideLayout2.xml"/><Relationship Id="rId6" Type="http://schemas.openxmlformats.org/officeDocument/2006/relationships/hyperlink" Target="http://toyokeizai.net/articles/-/113897?page=4" TargetMode="External"/><Relationship Id="rId11" Type="http://schemas.openxmlformats.org/officeDocument/2006/relationships/hyperlink" Target="http://www.advertimes.com/20160421/article223143/2/" TargetMode="External"/><Relationship Id="rId5" Type="http://schemas.openxmlformats.org/officeDocument/2006/relationships/hyperlink" Target="http://mag.sendenkaigi.com/kouhou/201501/digital-pr/004076.php" TargetMode="External"/><Relationship Id="rId15" Type="http://schemas.openxmlformats.org/officeDocument/2006/relationships/hyperlink" Target="https://www.eltes-orm.com/report/id1512/" TargetMode="External"/><Relationship Id="rId10" Type="http://schemas.openxmlformats.org/officeDocument/2006/relationships/hyperlink" Target="http://www.tabroid.jp/news/2015/02/sns-ek-773.html" TargetMode="External"/><Relationship Id="rId4" Type="http://schemas.openxmlformats.org/officeDocument/2006/relationships/hyperlink" Target="http://www.tribalmedia.co.jp/blog/?p=9013" TargetMode="External"/><Relationship Id="rId9" Type="http://schemas.openxmlformats.org/officeDocument/2006/relationships/hyperlink" Target="http://blog.livedoor.jp/rbkyn844/archives/8334492.html" TargetMode="External"/><Relationship Id="rId14" Type="http://schemas.openxmlformats.org/officeDocument/2006/relationships/hyperlink" Target="http://www.itmedia.co.jp/business/articles/1604/12/news050.html"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kumimoji="1" lang="ja-JP" altLang="en-US" dirty="0" smtClean="0"/>
              <a:t>広告と炎上</a:t>
            </a:r>
            <a:endParaRPr kumimoji="1" lang="ja-JP" altLang="en-US" dirty="0"/>
          </a:p>
        </p:txBody>
      </p:sp>
      <p:sp>
        <p:nvSpPr>
          <p:cNvPr id="3" name="サブタイトル 2"/>
          <p:cNvSpPr>
            <a:spLocks noGrp="1"/>
          </p:cNvSpPr>
          <p:nvPr>
            <p:ph type="subTitle" idx="1"/>
          </p:nvPr>
        </p:nvSpPr>
        <p:spPr/>
        <p:txBody>
          <a:bodyPr>
            <a:normAutofit/>
          </a:bodyPr>
          <a:lstStyle/>
          <a:p>
            <a:endParaRPr lang="en-US" altLang="ja-JP" dirty="0"/>
          </a:p>
          <a:p>
            <a:r>
              <a:rPr kumimoji="1" lang="ja-JP" altLang="en-US" dirty="0" smtClean="0"/>
              <a:t>　　　　　　　　　　　　　　　　　　　　　　　　　</a:t>
            </a:r>
            <a:r>
              <a:rPr kumimoji="1" lang="ja-JP" altLang="en-US" dirty="0" smtClean="0">
                <a:latin typeface="+mj-ea"/>
                <a:ea typeface="+mj-ea"/>
              </a:rPr>
              <a:t>拓殖大学　田嶋ゼミナール　　　　　　　　　　　　　　　　　　　　</a:t>
            </a:r>
            <a:endParaRPr kumimoji="1" lang="en-US" altLang="ja-JP" dirty="0" smtClean="0">
              <a:latin typeface="+mj-ea"/>
              <a:ea typeface="+mj-ea"/>
            </a:endParaRPr>
          </a:p>
          <a:p>
            <a:r>
              <a:rPr lang="ja-JP" altLang="en-US" dirty="0">
                <a:latin typeface="+mj-ea"/>
                <a:ea typeface="+mj-ea"/>
              </a:rPr>
              <a:t>　</a:t>
            </a:r>
            <a:r>
              <a:rPr lang="ja-JP" altLang="en-US" dirty="0" smtClean="0">
                <a:latin typeface="+mj-ea"/>
                <a:ea typeface="+mj-ea"/>
              </a:rPr>
              <a:t>　　　　　　　　　　　　　　　　　　　　　　　</a:t>
            </a:r>
            <a:r>
              <a:rPr kumimoji="1" lang="en-US" altLang="ja-JP" dirty="0" smtClean="0">
                <a:latin typeface="+mj-ea"/>
                <a:ea typeface="+mj-ea"/>
              </a:rPr>
              <a:t>C</a:t>
            </a:r>
            <a:r>
              <a:rPr kumimoji="1" lang="ja-JP" altLang="en-US" dirty="0" smtClean="0">
                <a:latin typeface="+mj-ea"/>
                <a:ea typeface="+mj-ea"/>
              </a:rPr>
              <a:t>班　田中　遠山　保科　山村</a:t>
            </a:r>
            <a:endParaRPr kumimoji="1" lang="ja-JP" altLang="en-US" dirty="0">
              <a:latin typeface="+mj-ea"/>
              <a:ea typeface="+mj-ea"/>
            </a:endParaRPr>
          </a:p>
        </p:txBody>
      </p:sp>
      <p:sp>
        <p:nvSpPr>
          <p:cNvPr id="4" name="スライド番号プレースホルダー 3"/>
          <p:cNvSpPr>
            <a:spLocks noGrp="1"/>
          </p:cNvSpPr>
          <p:nvPr>
            <p:ph type="sldNum" sz="quarter" idx="12"/>
          </p:nvPr>
        </p:nvSpPr>
        <p:spPr/>
        <p:txBody>
          <a:bodyPr/>
          <a:lstStyle/>
          <a:p>
            <a:fld id="{EC0BA74B-5681-4C54-A39A-52FAF61526D1}" type="slidenum">
              <a:rPr lang="ja-JP" altLang="en-US" sz="2400" smtClean="0">
                <a:solidFill>
                  <a:schemeClr val="tx1"/>
                </a:solidFill>
              </a:rPr>
              <a:pPr/>
              <a:t>1</a:t>
            </a:fld>
            <a:endParaRPr lang="ja-JP" altLang="en-US" sz="2400" dirty="0">
              <a:solidFill>
                <a:schemeClr val="tx1"/>
              </a:solidFill>
            </a:endParaRPr>
          </a:p>
        </p:txBody>
      </p:sp>
    </p:spTree>
    <p:extLst>
      <p:ext uri="{BB962C8B-B14F-4D97-AF65-F5344CB8AC3E}">
        <p14:creationId xmlns:p14="http://schemas.microsoft.com/office/powerpoint/2010/main" val="3820364120"/>
      </p:ext>
    </p:extLst>
  </p:cSld>
  <p:clrMapOvr>
    <a:masterClrMapping/>
  </p:clrMapOvr>
  <p:transition spd="slow">
    <p:push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EC0BA74B-5681-4C54-A39A-52FAF61526D1}" type="slidenum">
              <a:rPr lang="ja-JP" altLang="en-US" sz="2400" smtClean="0">
                <a:solidFill>
                  <a:schemeClr val="tx1"/>
                </a:solidFill>
              </a:rPr>
              <a:pPr/>
              <a:t>10</a:t>
            </a:fld>
            <a:endParaRPr lang="ja-JP" altLang="en-US" sz="2400" dirty="0">
              <a:solidFill>
                <a:schemeClr val="tx1"/>
              </a:solidFill>
            </a:endParaRPr>
          </a:p>
        </p:txBody>
      </p:sp>
      <p:sp>
        <p:nvSpPr>
          <p:cNvPr id="7" name="テキスト ボックス 6"/>
          <p:cNvSpPr txBox="1"/>
          <p:nvPr/>
        </p:nvSpPr>
        <p:spPr>
          <a:xfrm>
            <a:off x="1447801" y="5587811"/>
            <a:ext cx="9639300" cy="584775"/>
          </a:xfrm>
          <a:prstGeom prst="rect">
            <a:avLst/>
          </a:prstGeom>
          <a:noFill/>
        </p:spPr>
        <p:txBody>
          <a:bodyPr wrap="square" rtlCol="0">
            <a:spAutoFit/>
          </a:bodyPr>
          <a:lstStyle/>
          <a:p>
            <a:r>
              <a:rPr lang="ja-JP" altLang="en-US" sz="3200" dirty="0">
                <a:solidFill>
                  <a:prstClr val="black"/>
                </a:solidFill>
                <a:latin typeface="HGｺﾞｼｯｸM" panose="020B0609000000000000" pitchFamily="49" charset="-128"/>
                <a:ea typeface="HGｺﾞｼｯｸM" panose="020B0609000000000000" pitchFamily="49" charset="-128"/>
              </a:rPr>
              <a:t>しかし、炎上するリスクも考えなければならない。</a:t>
            </a:r>
          </a:p>
        </p:txBody>
      </p:sp>
      <p:sp>
        <p:nvSpPr>
          <p:cNvPr id="8" name="テキスト ボックス 7"/>
          <p:cNvSpPr txBox="1"/>
          <p:nvPr/>
        </p:nvSpPr>
        <p:spPr>
          <a:xfrm>
            <a:off x="779844" y="409124"/>
            <a:ext cx="5976556" cy="769441"/>
          </a:xfrm>
          <a:prstGeom prst="rect">
            <a:avLst/>
          </a:prstGeom>
          <a:noFill/>
        </p:spPr>
        <p:txBody>
          <a:bodyPr wrap="square" rtlCol="0">
            <a:spAutoFit/>
          </a:bodyPr>
          <a:lstStyle/>
          <a:p>
            <a:r>
              <a:rPr lang="en-US" altLang="ja-JP" sz="4400" dirty="0">
                <a:solidFill>
                  <a:prstClr val="black"/>
                </a:solidFill>
                <a:latin typeface="+mj-ea"/>
                <a:ea typeface="+mj-ea"/>
              </a:rPr>
              <a:t>CM</a:t>
            </a:r>
            <a:r>
              <a:rPr lang="ja-JP" altLang="en-US" sz="4400" dirty="0">
                <a:solidFill>
                  <a:prstClr val="black"/>
                </a:solidFill>
                <a:latin typeface="+mj-ea"/>
                <a:ea typeface="+mj-ea"/>
              </a:rPr>
              <a:t>を流す価値アリ！！</a:t>
            </a:r>
            <a:endParaRPr lang="en-US" altLang="ja-JP" sz="4400" dirty="0">
              <a:solidFill>
                <a:prstClr val="black"/>
              </a:solidFill>
              <a:latin typeface="+mj-ea"/>
              <a:ea typeface="+mj-ea"/>
            </a:endParaRPr>
          </a:p>
        </p:txBody>
      </p:sp>
      <p:sp>
        <p:nvSpPr>
          <p:cNvPr id="5" name="円/楕円 4"/>
          <p:cNvSpPr/>
          <p:nvPr/>
        </p:nvSpPr>
        <p:spPr>
          <a:xfrm>
            <a:off x="1320800" y="3784600"/>
            <a:ext cx="127001" cy="1270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円/楕円 8"/>
          <p:cNvSpPr/>
          <p:nvPr/>
        </p:nvSpPr>
        <p:spPr>
          <a:xfrm>
            <a:off x="2082800" y="2463800"/>
            <a:ext cx="127001" cy="1270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円/楕円 10"/>
          <p:cNvSpPr/>
          <p:nvPr/>
        </p:nvSpPr>
        <p:spPr>
          <a:xfrm>
            <a:off x="4470400" y="2120900"/>
            <a:ext cx="127001" cy="1270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円/楕円 11"/>
          <p:cNvSpPr/>
          <p:nvPr/>
        </p:nvSpPr>
        <p:spPr>
          <a:xfrm>
            <a:off x="5969000" y="1993900"/>
            <a:ext cx="127001" cy="1270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 name="図 1"/>
          <p:cNvPicPr>
            <a:picLocks noChangeAspect="1"/>
          </p:cNvPicPr>
          <p:nvPr/>
        </p:nvPicPr>
        <p:blipFill>
          <a:blip r:embed="rId3"/>
          <a:stretch>
            <a:fillRect/>
          </a:stretch>
        </p:blipFill>
        <p:spPr>
          <a:xfrm>
            <a:off x="6658578" y="1605355"/>
            <a:ext cx="5162550" cy="3514725"/>
          </a:xfrm>
          <a:prstGeom prst="rect">
            <a:avLst/>
          </a:prstGeom>
        </p:spPr>
      </p:pic>
      <p:pic>
        <p:nvPicPr>
          <p:cNvPr id="6" name="図 5"/>
          <p:cNvPicPr>
            <a:picLocks noChangeAspect="1"/>
          </p:cNvPicPr>
          <p:nvPr/>
        </p:nvPicPr>
        <p:blipFill>
          <a:blip r:embed="rId4"/>
          <a:stretch>
            <a:fillRect/>
          </a:stretch>
        </p:blipFill>
        <p:spPr>
          <a:xfrm>
            <a:off x="669266" y="1513146"/>
            <a:ext cx="5867400" cy="3838575"/>
          </a:xfrm>
          <a:prstGeom prst="rect">
            <a:avLst/>
          </a:prstGeom>
        </p:spPr>
      </p:pic>
    </p:spTree>
    <p:extLst>
      <p:ext uri="{BB962C8B-B14F-4D97-AF65-F5344CB8AC3E}">
        <p14:creationId xmlns:p14="http://schemas.microsoft.com/office/powerpoint/2010/main" val="2809319329"/>
      </p:ext>
    </p:extLst>
  </p:cSld>
  <p:clrMapOvr>
    <a:masterClrMapping/>
  </p:clrMapOvr>
  <p:transition spd="slow">
    <p:push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618186" y="605307"/>
            <a:ext cx="9234152" cy="769441"/>
          </a:xfrm>
          <a:prstGeom prst="rect">
            <a:avLst/>
          </a:prstGeom>
          <a:noFill/>
        </p:spPr>
        <p:txBody>
          <a:bodyPr wrap="square" rtlCol="0">
            <a:spAutoFit/>
          </a:bodyPr>
          <a:lstStyle/>
          <a:p>
            <a:r>
              <a:rPr lang="ja-JP" altLang="en-US" sz="4400" dirty="0">
                <a:solidFill>
                  <a:prstClr val="black"/>
                </a:solidFill>
                <a:latin typeface="+mj-ea"/>
                <a:ea typeface="+mj-ea"/>
              </a:rPr>
              <a:t>広告の炎上に着目する理由</a:t>
            </a:r>
          </a:p>
        </p:txBody>
      </p:sp>
      <p:sp>
        <p:nvSpPr>
          <p:cNvPr id="3" name="テキスト ボックス 2"/>
          <p:cNvSpPr txBox="1"/>
          <p:nvPr/>
        </p:nvSpPr>
        <p:spPr>
          <a:xfrm>
            <a:off x="648209" y="1743564"/>
            <a:ext cx="9772723" cy="3539430"/>
          </a:xfrm>
          <a:prstGeom prst="rect">
            <a:avLst/>
          </a:prstGeom>
          <a:noFill/>
        </p:spPr>
        <p:txBody>
          <a:bodyPr wrap="square" rtlCol="0">
            <a:spAutoFit/>
          </a:bodyPr>
          <a:lstStyle/>
          <a:p>
            <a:r>
              <a:rPr lang="ja-JP" altLang="en-US" sz="2800" dirty="0" smtClean="0">
                <a:solidFill>
                  <a:prstClr val="black"/>
                </a:solidFill>
                <a:latin typeface="HGｺﾞｼｯｸM" panose="020B0609000000000000" pitchFamily="49" charset="-128"/>
                <a:ea typeface="HGｺﾞｼｯｸM" panose="020B0609000000000000" pitchFamily="49" charset="-128"/>
              </a:rPr>
              <a:t>□無難</a:t>
            </a:r>
            <a:r>
              <a:rPr lang="ja-JP" altLang="en-US" sz="2800" dirty="0">
                <a:solidFill>
                  <a:prstClr val="black"/>
                </a:solidFill>
                <a:latin typeface="HGｺﾞｼｯｸM" panose="020B0609000000000000" pitchFamily="49" charset="-128"/>
                <a:ea typeface="HGｺﾞｼｯｸM" panose="020B0609000000000000" pitchFamily="49" charset="-128"/>
              </a:rPr>
              <a:t>な広告では視聴者には刺さらない</a:t>
            </a:r>
            <a:endParaRPr lang="en-US" altLang="ja-JP" sz="2800" dirty="0">
              <a:solidFill>
                <a:prstClr val="black"/>
              </a:solidFill>
              <a:latin typeface="HGｺﾞｼｯｸM" panose="020B0609000000000000" pitchFamily="49" charset="-128"/>
              <a:ea typeface="HGｺﾞｼｯｸM" panose="020B0609000000000000" pitchFamily="49" charset="-128"/>
            </a:endParaRPr>
          </a:p>
          <a:p>
            <a:pPr marL="285750" indent="-285750">
              <a:buFont typeface="Arial" panose="020B0604020202020204" pitchFamily="34" charset="0"/>
              <a:buChar char="•"/>
            </a:pPr>
            <a:endParaRPr lang="en-US" altLang="ja-JP" sz="2800" dirty="0">
              <a:solidFill>
                <a:prstClr val="black"/>
              </a:solidFill>
              <a:latin typeface="HGｺﾞｼｯｸM" panose="020B0609000000000000" pitchFamily="49" charset="-128"/>
              <a:ea typeface="HGｺﾞｼｯｸM" panose="020B0609000000000000" pitchFamily="49" charset="-128"/>
            </a:endParaRPr>
          </a:p>
          <a:p>
            <a:r>
              <a:rPr lang="ja-JP" altLang="en-US" sz="2800" dirty="0" smtClean="0">
                <a:solidFill>
                  <a:prstClr val="black"/>
                </a:solidFill>
                <a:latin typeface="HGｺﾞｼｯｸM" panose="020B0609000000000000" pitchFamily="49" charset="-128"/>
                <a:ea typeface="HGｺﾞｼｯｸM" panose="020B0609000000000000" pitchFamily="49" charset="-128"/>
              </a:rPr>
              <a:t>□不快</a:t>
            </a:r>
            <a:r>
              <a:rPr lang="ja-JP" altLang="en-US" sz="2800" dirty="0">
                <a:solidFill>
                  <a:prstClr val="black"/>
                </a:solidFill>
                <a:latin typeface="HGｺﾞｼｯｸM" panose="020B0609000000000000" pitchFamily="49" charset="-128"/>
                <a:ea typeface="HGｺﾞｼｯｸM" panose="020B0609000000000000" pitchFamily="49" charset="-128"/>
              </a:rPr>
              <a:t>に感じる人、感じない人がいる</a:t>
            </a:r>
            <a:endParaRPr lang="en-US" altLang="ja-JP" sz="2800" dirty="0">
              <a:solidFill>
                <a:prstClr val="black"/>
              </a:solidFill>
              <a:latin typeface="HGｺﾞｼｯｸM" panose="020B0609000000000000" pitchFamily="49" charset="-128"/>
              <a:ea typeface="HGｺﾞｼｯｸM" panose="020B0609000000000000" pitchFamily="49" charset="-128"/>
            </a:endParaRPr>
          </a:p>
          <a:p>
            <a:endParaRPr lang="en-US" altLang="ja-JP" sz="2800" dirty="0">
              <a:solidFill>
                <a:prstClr val="black"/>
              </a:solidFill>
              <a:latin typeface="HGｺﾞｼｯｸM" panose="020B0609000000000000" pitchFamily="49" charset="-128"/>
              <a:ea typeface="HGｺﾞｼｯｸM" panose="020B0609000000000000" pitchFamily="49" charset="-128"/>
            </a:endParaRPr>
          </a:p>
          <a:p>
            <a:r>
              <a:rPr lang="ja-JP" altLang="en-US" sz="2800" dirty="0" smtClean="0">
                <a:solidFill>
                  <a:prstClr val="black"/>
                </a:solidFill>
                <a:latin typeface="HGｺﾞｼｯｸM" panose="020B0609000000000000" pitchFamily="49" charset="-128"/>
                <a:ea typeface="HGｺﾞｼｯｸM" panose="020B0609000000000000" pitchFamily="49" charset="-128"/>
              </a:rPr>
              <a:t>□企業側</a:t>
            </a:r>
            <a:r>
              <a:rPr lang="ja-JP" altLang="en-US" sz="2800" dirty="0">
                <a:solidFill>
                  <a:prstClr val="black"/>
                </a:solidFill>
                <a:latin typeface="HGｺﾞｼｯｸM" panose="020B0609000000000000" pitchFamily="49" charset="-128"/>
                <a:ea typeface="HGｺﾞｼｯｸM" panose="020B0609000000000000" pitchFamily="49" charset="-128"/>
              </a:rPr>
              <a:t>に非があるわけではないのに炎上してしまう</a:t>
            </a:r>
            <a:endParaRPr lang="en-US" altLang="ja-JP" sz="2800" dirty="0">
              <a:solidFill>
                <a:prstClr val="black"/>
              </a:solidFill>
              <a:latin typeface="HGｺﾞｼｯｸM" panose="020B0609000000000000" pitchFamily="49" charset="-128"/>
              <a:ea typeface="HGｺﾞｼｯｸM" panose="020B0609000000000000" pitchFamily="49" charset="-128"/>
            </a:endParaRPr>
          </a:p>
          <a:p>
            <a:endParaRPr lang="en-US" altLang="ja-JP" sz="2800" dirty="0">
              <a:solidFill>
                <a:prstClr val="black"/>
              </a:solidFill>
              <a:latin typeface="HGｺﾞｼｯｸM" panose="020B0609000000000000" pitchFamily="49" charset="-128"/>
              <a:ea typeface="HGｺﾞｼｯｸM" panose="020B0609000000000000" pitchFamily="49" charset="-128"/>
            </a:endParaRPr>
          </a:p>
          <a:p>
            <a:r>
              <a:rPr lang="ja-JP" altLang="en-US" sz="2800" dirty="0" smtClean="0">
                <a:solidFill>
                  <a:prstClr val="black"/>
                </a:solidFill>
                <a:latin typeface="HGｺﾞｼｯｸM" panose="020B0609000000000000" pitchFamily="49" charset="-128"/>
                <a:ea typeface="HGｺﾞｼｯｸM" panose="020B0609000000000000" pitchFamily="49" charset="-128"/>
              </a:rPr>
              <a:t>□広告</a:t>
            </a:r>
            <a:r>
              <a:rPr lang="ja-JP" altLang="en-US" sz="2800" dirty="0">
                <a:solidFill>
                  <a:prstClr val="black"/>
                </a:solidFill>
                <a:latin typeface="HGｺﾞｼｯｸM" panose="020B0609000000000000" pitchFamily="49" charset="-128"/>
                <a:ea typeface="HGｺﾞｼｯｸM" panose="020B0609000000000000" pitchFamily="49" charset="-128"/>
              </a:rPr>
              <a:t>への賛否で炎上に対する謝罪の受け取り方が異なる</a:t>
            </a:r>
            <a:endParaRPr lang="en-US" altLang="ja-JP" sz="2800" dirty="0">
              <a:solidFill>
                <a:prstClr val="black"/>
              </a:solidFill>
              <a:latin typeface="HGｺﾞｼｯｸM" panose="020B0609000000000000" pitchFamily="49" charset="-128"/>
              <a:ea typeface="HGｺﾞｼｯｸM" panose="020B0609000000000000" pitchFamily="49" charset="-128"/>
            </a:endParaRPr>
          </a:p>
          <a:p>
            <a:endParaRPr lang="en-US" altLang="ja-JP" sz="2800" dirty="0">
              <a:solidFill>
                <a:prstClr val="black"/>
              </a:solidFill>
              <a:latin typeface="HGｺﾞｼｯｸM" panose="020B0609000000000000" pitchFamily="49" charset="-128"/>
              <a:ea typeface="HGｺﾞｼｯｸM" panose="020B0609000000000000" pitchFamily="49" charset="-128"/>
            </a:endParaRPr>
          </a:p>
        </p:txBody>
      </p:sp>
      <p:sp>
        <p:nvSpPr>
          <p:cNvPr id="4" name="スライド番号プレースホルダー 3"/>
          <p:cNvSpPr>
            <a:spLocks noGrp="1"/>
          </p:cNvSpPr>
          <p:nvPr>
            <p:ph type="sldNum" sz="quarter" idx="12"/>
          </p:nvPr>
        </p:nvSpPr>
        <p:spPr/>
        <p:txBody>
          <a:bodyPr/>
          <a:lstStyle/>
          <a:p>
            <a:fld id="{EC0BA74B-5681-4C54-A39A-52FAF61526D1}" type="slidenum">
              <a:rPr lang="ja-JP" altLang="en-US" sz="2400" smtClean="0">
                <a:solidFill>
                  <a:schemeClr val="tx1"/>
                </a:solidFill>
              </a:rPr>
              <a:pPr/>
              <a:t>11</a:t>
            </a:fld>
            <a:endParaRPr lang="ja-JP" altLang="en-US" sz="2400" dirty="0">
              <a:solidFill>
                <a:schemeClr val="tx1"/>
              </a:solidFill>
            </a:endParaRPr>
          </a:p>
        </p:txBody>
      </p:sp>
      <p:sp>
        <p:nvSpPr>
          <p:cNvPr id="5" name="テキスト ボックス 4"/>
          <p:cNvSpPr txBox="1"/>
          <p:nvPr/>
        </p:nvSpPr>
        <p:spPr>
          <a:xfrm>
            <a:off x="648209" y="5342618"/>
            <a:ext cx="9772723" cy="954107"/>
          </a:xfrm>
          <a:prstGeom prst="rect">
            <a:avLst/>
          </a:prstGeom>
          <a:noFill/>
        </p:spPr>
        <p:txBody>
          <a:bodyPr wrap="square" rtlCol="0">
            <a:spAutoFit/>
          </a:bodyPr>
          <a:lstStyle/>
          <a:p>
            <a:r>
              <a:rPr lang="ja-JP" altLang="en-US" sz="2800" dirty="0">
                <a:solidFill>
                  <a:prstClr val="black"/>
                </a:solidFill>
                <a:latin typeface="HGｺﾞｼｯｸM" panose="020B0609000000000000" pitchFamily="49" charset="-128"/>
                <a:ea typeface="HGｺﾞｼｯｸM" panose="020B0609000000000000" pitchFamily="49" charset="-128"/>
              </a:rPr>
              <a:t>不祥事などによる炎上に比べて単に謝罪すればよいというわけではなく、</a:t>
            </a:r>
            <a:r>
              <a:rPr lang="ja-JP" altLang="en-US" sz="2800" dirty="0">
                <a:solidFill>
                  <a:srgbClr val="FF0000"/>
                </a:solidFill>
                <a:latin typeface="HGｺﾞｼｯｸM" panose="020B0609000000000000" pitchFamily="49" charset="-128"/>
                <a:ea typeface="HGｺﾞｼｯｸM" panose="020B0609000000000000" pitchFamily="49" charset="-128"/>
              </a:rPr>
              <a:t>管理の難しさがある点がある。</a:t>
            </a:r>
          </a:p>
        </p:txBody>
      </p:sp>
    </p:spTree>
    <p:extLst>
      <p:ext uri="{BB962C8B-B14F-4D97-AF65-F5344CB8AC3E}">
        <p14:creationId xmlns:p14="http://schemas.microsoft.com/office/powerpoint/2010/main" val="262997186"/>
      </p:ext>
    </p:extLst>
  </p:cSld>
  <p:clrMapOvr>
    <a:masterClrMapping/>
  </p:clrMapOvr>
  <p:transition spd="slow">
    <p:push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図 18"/>
          <p:cNvPicPr>
            <a:picLocks noChangeAspect="1"/>
          </p:cNvPicPr>
          <p:nvPr/>
        </p:nvPicPr>
        <p:blipFill>
          <a:blip r:embed="rId2"/>
          <a:stretch>
            <a:fillRect/>
          </a:stretch>
        </p:blipFill>
        <p:spPr>
          <a:xfrm>
            <a:off x="206171" y="28452"/>
            <a:ext cx="11517923" cy="6693023"/>
          </a:xfrm>
          <a:prstGeom prst="rect">
            <a:avLst/>
          </a:prstGeom>
        </p:spPr>
      </p:pic>
      <p:sp>
        <p:nvSpPr>
          <p:cNvPr id="2" name="タイトル 1"/>
          <p:cNvSpPr>
            <a:spLocks noGrp="1"/>
          </p:cNvSpPr>
          <p:nvPr>
            <p:ph type="title"/>
          </p:nvPr>
        </p:nvSpPr>
        <p:spPr>
          <a:xfrm>
            <a:off x="838200" y="28452"/>
            <a:ext cx="10515600" cy="1325563"/>
          </a:xfrm>
        </p:spPr>
        <p:txBody>
          <a:bodyPr/>
          <a:lstStyle/>
          <a:p>
            <a:r>
              <a:rPr kumimoji="1" lang="ja-JP" altLang="en-US" dirty="0" smtClean="0"/>
              <a:t>炎上する</a:t>
            </a:r>
            <a:r>
              <a:rPr kumimoji="1" lang="en-US" altLang="ja-JP" dirty="0" smtClean="0"/>
              <a:t>CM</a:t>
            </a:r>
            <a:r>
              <a:rPr kumimoji="1" lang="ja-JP" altLang="en-US" dirty="0" smtClean="0"/>
              <a:t>パターン</a:t>
            </a:r>
            <a:endParaRPr kumimoji="1" lang="ja-JP" altLang="en-US" dirty="0"/>
          </a:p>
        </p:txBody>
      </p:sp>
      <p:sp>
        <p:nvSpPr>
          <p:cNvPr id="3" name="スライド番号プレースホルダー 2"/>
          <p:cNvSpPr>
            <a:spLocks noGrp="1"/>
          </p:cNvSpPr>
          <p:nvPr>
            <p:ph type="sldNum" sz="quarter" idx="12"/>
          </p:nvPr>
        </p:nvSpPr>
        <p:spPr/>
        <p:txBody>
          <a:bodyPr/>
          <a:lstStyle/>
          <a:p>
            <a:fld id="{EC0BA74B-5681-4C54-A39A-52FAF61526D1}" type="slidenum">
              <a:rPr lang="ja-JP" altLang="en-US" sz="2400" smtClean="0">
                <a:solidFill>
                  <a:schemeClr val="tx1"/>
                </a:solidFill>
              </a:rPr>
              <a:pPr/>
              <a:t>12</a:t>
            </a:fld>
            <a:endParaRPr lang="ja-JP" altLang="en-US" sz="2400" dirty="0">
              <a:solidFill>
                <a:schemeClr val="tx1"/>
              </a:solidFill>
            </a:endParaRPr>
          </a:p>
        </p:txBody>
      </p:sp>
      <p:sp>
        <p:nvSpPr>
          <p:cNvPr id="20" name="円/楕円 19"/>
          <p:cNvSpPr/>
          <p:nvPr/>
        </p:nvSpPr>
        <p:spPr>
          <a:xfrm>
            <a:off x="7367954" y="720969"/>
            <a:ext cx="1863969" cy="931985"/>
          </a:xfrm>
          <a:prstGeom prst="ellipse">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円/楕円 20"/>
          <p:cNvSpPr/>
          <p:nvPr/>
        </p:nvSpPr>
        <p:spPr>
          <a:xfrm>
            <a:off x="7367954" y="4589585"/>
            <a:ext cx="1863969" cy="984738"/>
          </a:xfrm>
          <a:prstGeom prst="ellipse">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角丸四角形 24"/>
          <p:cNvSpPr/>
          <p:nvPr/>
        </p:nvSpPr>
        <p:spPr>
          <a:xfrm>
            <a:off x="10515600" y="6294718"/>
            <a:ext cx="406400" cy="244194"/>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61595425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barn(inVertical)">
                                      <p:cBhvr>
                                        <p:cTn id="7" dur="500"/>
                                        <p:tgtEl>
                                          <p:spTgt spid="21"/>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barn(inVertical)">
                                      <p:cBhvr>
                                        <p:cTn id="10"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p:cNvPicPr>
            <a:picLocks noChangeAspect="1"/>
          </p:cNvPicPr>
          <p:nvPr/>
        </p:nvPicPr>
        <p:blipFill>
          <a:blip r:embed="rId2"/>
          <a:stretch>
            <a:fillRect/>
          </a:stretch>
        </p:blipFill>
        <p:spPr>
          <a:xfrm>
            <a:off x="7242357" y="2382911"/>
            <a:ext cx="3678927" cy="2414296"/>
          </a:xfrm>
          <a:prstGeom prst="rect">
            <a:avLst/>
          </a:prstGeom>
        </p:spPr>
      </p:pic>
      <p:sp>
        <p:nvSpPr>
          <p:cNvPr id="2" name="タイトル 1"/>
          <p:cNvSpPr>
            <a:spLocks noGrp="1"/>
          </p:cNvSpPr>
          <p:nvPr>
            <p:ph type="title"/>
          </p:nvPr>
        </p:nvSpPr>
        <p:spPr/>
        <p:txBody>
          <a:bodyPr>
            <a:normAutofit/>
          </a:bodyPr>
          <a:lstStyle/>
          <a:p>
            <a:r>
              <a:rPr lang="ja-JP" altLang="en-US" dirty="0" smtClean="0">
                <a:latin typeface="ＭＳ Ｐ明朝" panose="02020600040205080304" pitchFamily="18" charset="-128"/>
                <a:ea typeface="ＭＳ Ｐ明朝" panose="02020600040205080304" pitchFamily="18" charset="-128"/>
              </a:rPr>
              <a:t>炎上に対する予防・対処</a:t>
            </a:r>
            <a:endParaRPr kumimoji="1" lang="ja-JP" altLang="en-US" dirty="0">
              <a:latin typeface="ＭＳ Ｐ明朝" panose="02020600040205080304" pitchFamily="18" charset="-128"/>
              <a:ea typeface="ＭＳ Ｐ明朝" panose="02020600040205080304" pitchFamily="18" charset="-128"/>
            </a:endParaRPr>
          </a:p>
        </p:txBody>
      </p:sp>
      <p:sp>
        <p:nvSpPr>
          <p:cNvPr id="4" name="スライド番号プレースホルダー 3"/>
          <p:cNvSpPr>
            <a:spLocks noGrp="1"/>
          </p:cNvSpPr>
          <p:nvPr>
            <p:ph type="sldNum" sz="quarter" idx="12"/>
          </p:nvPr>
        </p:nvSpPr>
        <p:spPr/>
        <p:txBody>
          <a:bodyPr/>
          <a:lstStyle/>
          <a:p>
            <a:fld id="{A99D720A-4AD5-4DCF-885F-DE5297996123}" type="slidenum">
              <a:rPr lang="ja-JP" altLang="en-US" sz="2400" smtClean="0">
                <a:solidFill>
                  <a:schemeClr val="tx1"/>
                </a:solidFill>
              </a:rPr>
              <a:pPr/>
              <a:t>13</a:t>
            </a:fld>
            <a:endParaRPr lang="ja-JP" altLang="en-US" sz="2400" dirty="0">
              <a:solidFill>
                <a:schemeClr val="tx1"/>
              </a:solidFill>
            </a:endParaRPr>
          </a:p>
        </p:txBody>
      </p:sp>
      <p:sp>
        <p:nvSpPr>
          <p:cNvPr id="8" name="テキスト ボックス 7"/>
          <p:cNvSpPr txBox="1"/>
          <p:nvPr/>
        </p:nvSpPr>
        <p:spPr>
          <a:xfrm>
            <a:off x="838200" y="2023872"/>
            <a:ext cx="9954986" cy="3847207"/>
          </a:xfrm>
          <a:prstGeom prst="rect">
            <a:avLst/>
          </a:prstGeom>
          <a:noFill/>
        </p:spPr>
        <p:txBody>
          <a:bodyPr wrap="square" rtlCol="0">
            <a:spAutoFit/>
          </a:bodyPr>
          <a:lstStyle/>
          <a:p>
            <a:r>
              <a:rPr lang="ja-JP" altLang="en-US" sz="2800" dirty="0">
                <a:solidFill>
                  <a:prstClr val="black"/>
                </a:solidFill>
                <a:latin typeface="HGSｺﾞｼｯｸM" panose="020B0600000000000000" pitchFamily="50" charset="-128"/>
                <a:ea typeface="HGSｺﾞｼｯｸM" panose="020B0600000000000000" pitchFamily="50" charset="-128"/>
              </a:rPr>
              <a:t>□予防・・・炎上しやすい話題を把握し、避ける。</a:t>
            </a:r>
            <a:endParaRPr lang="en-US" altLang="ja-JP" sz="2800" dirty="0">
              <a:solidFill>
                <a:prstClr val="black"/>
              </a:solidFill>
              <a:latin typeface="HGSｺﾞｼｯｸM" panose="020B0600000000000000" pitchFamily="50" charset="-128"/>
              <a:ea typeface="HGSｺﾞｼｯｸM" panose="020B0600000000000000" pitchFamily="50" charset="-128"/>
            </a:endParaRPr>
          </a:p>
          <a:p>
            <a:endParaRPr lang="en-US" altLang="ja-JP" sz="2800" dirty="0">
              <a:solidFill>
                <a:prstClr val="black"/>
              </a:solidFill>
              <a:latin typeface="HGSｺﾞｼｯｸM" panose="020B0600000000000000" pitchFamily="50" charset="-128"/>
              <a:ea typeface="HGSｺﾞｼｯｸM" panose="020B0600000000000000" pitchFamily="50" charset="-128"/>
            </a:endParaRPr>
          </a:p>
          <a:p>
            <a:r>
              <a:rPr lang="ja-JP" altLang="en-US" sz="2800" dirty="0">
                <a:solidFill>
                  <a:prstClr val="black"/>
                </a:solidFill>
                <a:latin typeface="HGSｺﾞｼｯｸM" panose="020B0600000000000000" pitchFamily="50" charset="-128"/>
                <a:ea typeface="HGSｺﾞｼｯｸM" panose="020B0600000000000000" pitchFamily="50" charset="-128"/>
              </a:rPr>
              <a:t>□対処・・・誠意ある対応・謝罪</a:t>
            </a:r>
            <a:endParaRPr lang="en-US" altLang="ja-JP" sz="2800" dirty="0">
              <a:solidFill>
                <a:prstClr val="black"/>
              </a:solidFill>
              <a:latin typeface="HGSｺﾞｼｯｸM" panose="020B0600000000000000" pitchFamily="50" charset="-128"/>
              <a:ea typeface="HGSｺﾞｼｯｸM" panose="020B0600000000000000" pitchFamily="50" charset="-128"/>
            </a:endParaRPr>
          </a:p>
          <a:p>
            <a:r>
              <a:rPr lang="ja-JP" altLang="en-US" sz="2800" dirty="0">
                <a:solidFill>
                  <a:prstClr val="black"/>
                </a:solidFill>
                <a:latin typeface="HGSｺﾞｼｯｸM" panose="020B0600000000000000" pitchFamily="50" charset="-128"/>
                <a:ea typeface="HGSｺﾞｼｯｸM" panose="020B0600000000000000" pitchFamily="50" charset="-128"/>
              </a:rPr>
              <a:t>　　　　　　　直ちに謝罪を行う</a:t>
            </a:r>
            <a:endParaRPr lang="en-US" altLang="ja-JP" sz="2800" dirty="0">
              <a:solidFill>
                <a:prstClr val="black"/>
              </a:solidFill>
              <a:latin typeface="HGSｺﾞｼｯｸM" panose="020B0600000000000000" pitchFamily="50" charset="-128"/>
              <a:ea typeface="HGSｺﾞｼｯｸM" panose="020B0600000000000000" pitchFamily="50" charset="-128"/>
            </a:endParaRPr>
          </a:p>
          <a:p>
            <a:endParaRPr lang="en-US" altLang="ja-JP" dirty="0">
              <a:solidFill>
                <a:prstClr val="black"/>
              </a:solidFill>
              <a:latin typeface="HGSｺﾞｼｯｸM" panose="020B0600000000000000" pitchFamily="50" charset="-128"/>
              <a:ea typeface="HGSｺﾞｼｯｸM" panose="020B0600000000000000" pitchFamily="50" charset="-128"/>
            </a:endParaRPr>
          </a:p>
          <a:p>
            <a:r>
              <a:rPr lang="ja-JP" altLang="en-US" dirty="0">
                <a:solidFill>
                  <a:prstClr val="black"/>
                </a:solidFill>
                <a:latin typeface="HGSｺﾞｼｯｸM" panose="020B0600000000000000" pitchFamily="50" charset="-128"/>
                <a:ea typeface="HGSｺﾞｼｯｸM" panose="020B0600000000000000" pitchFamily="50" charset="-128"/>
              </a:rPr>
              <a:t>　　　　　　　　　　　　　　</a:t>
            </a:r>
            <a:r>
              <a:rPr lang="ja-JP" altLang="en-US" sz="3200" dirty="0" smtClean="0">
                <a:solidFill>
                  <a:prstClr val="black"/>
                </a:solidFill>
                <a:latin typeface="HGSｺﾞｼｯｸM" panose="020B0600000000000000" pitchFamily="50" charset="-128"/>
                <a:ea typeface="HGSｺﾞｼｯｸM" panose="020B0600000000000000" pitchFamily="50" charset="-128"/>
              </a:rPr>
              <a:t>しかし</a:t>
            </a:r>
            <a:r>
              <a:rPr lang="ja-JP" altLang="en-US" sz="3200" dirty="0">
                <a:solidFill>
                  <a:prstClr val="black"/>
                </a:solidFill>
                <a:latin typeface="HGSｺﾞｼｯｸM" panose="020B0600000000000000" pitchFamily="50" charset="-128"/>
                <a:ea typeface="HGSｺﾞｼｯｸM" panose="020B0600000000000000" pitchFamily="50" charset="-128"/>
              </a:rPr>
              <a:t>！！</a:t>
            </a:r>
            <a:endParaRPr lang="en-US" altLang="ja-JP" sz="3200" dirty="0">
              <a:solidFill>
                <a:prstClr val="black"/>
              </a:solidFill>
              <a:latin typeface="HGSｺﾞｼｯｸM" panose="020B0600000000000000" pitchFamily="50" charset="-128"/>
              <a:ea typeface="HGSｺﾞｼｯｸM" panose="020B0600000000000000" pitchFamily="50" charset="-128"/>
            </a:endParaRPr>
          </a:p>
          <a:p>
            <a:endParaRPr lang="en-US" altLang="ja-JP" dirty="0">
              <a:solidFill>
                <a:prstClr val="black"/>
              </a:solidFill>
              <a:latin typeface="HGSｺﾞｼｯｸM" panose="020B0600000000000000" pitchFamily="50" charset="-128"/>
              <a:ea typeface="HGSｺﾞｼｯｸM" panose="020B0600000000000000" pitchFamily="50" charset="-128"/>
            </a:endParaRPr>
          </a:p>
          <a:p>
            <a:r>
              <a:rPr lang="ja-JP" altLang="en-US" sz="2800" dirty="0">
                <a:solidFill>
                  <a:prstClr val="black"/>
                </a:solidFill>
                <a:latin typeface="HGSｺﾞｼｯｸM" panose="020B0600000000000000" pitchFamily="50" charset="-128"/>
                <a:ea typeface="HGSｺﾞｼｯｸM" panose="020B0600000000000000" pitchFamily="50" charset="-128"/>
              </a:rPr>
              <a:t>これらは、企業が起因する炎上ではなく、個人が起因する場合の炎上に対する方法である。</a:t>
            </a:r>
          </a:p>
        </p:txBody>
      </p:sp>
    </p:spTree>
    <p:extLst>
      <p:ext uri="{BB962C8B-B14F-4D97-AF65-F5344CB8AC3E}">
        <p14:creationId xmlns:p14="http://schemas.microsoft.com/office/powerpoint/2010/main" val="498613824"/>
      </p:ext>
    </p:extLst>
  </p:cSld>
  <p:clrMapOvr>
    <a:masterClrMapping/>
  </p:clrMapOvr>
  <p:transition spd="slow">
    <p:push di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latin typeface="ＭＳ Ｐ明朝" panose="02020600040205080304" pitchFamily="18" charset="-128"/>
                <a:ea typeface="ＭＳ Ｐ明朝" panose="02020600040205080304" pitchFamily="18" charset="-128"/>
              </a:rPr>
              <a:t>株価と炎上の関係</a:t>
            </a:r>
            <a:endParaRPr kumimoji="1" lang="ja-JP" altLang="en-US" dirty="0">
              <a:latin typeface="ＭＳ Ｐ明朝" panose="02020600040205080304" pitchFamily="18" charset="-128"/>
              <a:ea typeface="ＭＳ Ｐ明朝" panose="02020600040205080304" pitchFamily="18" charset="-128"/>
            </a:endParaRPr>
          </a:p>
        </p:txBody>
      </p:sp>
      <p:sp>
        <p:nvSpPr>
          <p:cNvPr id="3" name="コンテンツ プレースホルダー 2"/>
          <p:cNvSpPr>
            <a:spLocks noGrp="1"/>
          </p:cNvSpPr>
          <p:nvPr>
            <p:ph idx="1"/>
          </p:nvPr>
        </p:nvSpPr>
        <p:spPr/>
        <p:txBody>
          <a:bodyPr/>
          <a:lstStyle/>
          <a:p>
            <a:pPr marL="0" indent="0">
              <a:buNone/>
            </a:pPr>
            <a:r>
              <a:rPr kumimoji="1" lang="ja-JP" altLang="en-US" dirty="0" smtClean="0">
                <a:latin typeface="HGｺﾞｼｯｸM" panose="020B0609000000000000" pitchFamily="49" charset="-128"/>
                <a:ea typeface="HGｺﾞｼｯｸM" panose="020B0609000000000000" pitchFamily="49" charset="-128"/>
              </a:rPr>
              <a:t>　</a:t>
            </a:r>
            <a:r>
              <a:rPr kumimoji="1" lang="en-US" altLang="ja-JP" dirty="0" smtClean="0">
                <a:latin typeface="HGｺﾞｼｯｸM" panose="020B0609000000000000" pitchFamily="49" charset="-128"/>
                <a:ea typeface="HGｺﾞｼｯｸM" panose="020B0609000000000000" pitchFamily="49" charset="-128"/>
              </a:rPr>
              <a:t>2013</a:t>
            </a:r>
            <a:r>
              <a:rPr kumimoji="1" lang="ja-JP" altLang="en-US" dirty="0" smtClean="0">
                <a:latin typeface="HGｺﾞｼｯｸM" panose="020B0609000000000000" pitchFamily="49" charset="-128"/>
                <a:ea typeface="HGｺﾞｼｯｸM" panose="020B0609000000000000" pitchFamily="49" charset="-128"/>
              </a:rPr>
              <a:t>年から増加しつつあるバイトテロ事例を</a:t>
            </a:r>
            <a:endParaRPr kumimoji="1" lang="en-US" altLang="ja-JP" dirty="0" smtClean="0">
              <a:latin typeface="HGｺﾞｼｯｸM" panose="020B0609000000000000" pitchFamily="49" charset="-128"/>
              <a:ea typeface="HGｺﾞｼｯｸM" panose="020B0609000000000000" pitchFamily="49" charset="-128"/>
            </a:endParaRPr>
          </a:p>
          <a:p>
            <a:pPr marL="0" indent="0">
              <a:buNone/>
            </a:pPr>
            <a:r>
              <a:rPr kumimoji="1" lang="ja-JP" altLang="en-US" dirty="0" smtClean="0">
                <a:latin typeface="HGｺﾞｼｯｸM" panose="020B0609000000000000" pitchFamily="49" charset="-128"/>
                <a:ea typeface="HGｺﾞｼｯｸM" panose="020B0609000000000000" pitchFamily="49" charset="-128"/>
              </a:rPr>
              <a:t>　対象にソーシャルメディア上での炎上が企業価値に与える影響</a:t>
            </a:r>
          </a:p>
          <a:p>
            <a:pPr marL="0" indent="0">
              <a:buNone/>
            </a:pPr>
            <a:endParaRPr kumimoji="1" lang="en-US" altLang="ja-JP" dirty="0" smtClean="0">
              <a:latin typeface="HGｺﾞｼｯｸM" panose="020B0609000000000000" pitchFamily="49" charset="-128"/>
              <a:ea typeface="HGｺﾞｼｯｸM" panose="020B0609000000000000" pitchFamily="49" charset="-128"/>
            </a:endParaRPr>
          </a:p>
          <a:p>
            <a:pPr marL="0" indent="0">
              <a:buNone/>
            </a:pPr>
            <a:r>
              <a:rPr kumimoji="1" lang="ja-JP" altLang="en-US" dirty="0" smtClean="0">
                <a:latin typeface="HGｺﾞｼｯｸM" panose="020B0609000000000000" pitchFamily="49" charset="-128"/>
                <a:ea typeface="HGｺﾞｼｯｸM" panose="020B0609000000000000" pitchFamily="49" charset="-128"/>
              </a:rPr>
              <a:t>　　　　　　　　　　　</a:t>
            </a:r>
            <a:r>
              <a:rPr kumimoji="1" lang="ja-JP" altLang="en-US" sz="3200" dirty="0" smtClean="0">
                <a:latin typeface="HGｺﾞｼｯｸM" panose="020B0609000000000000" pitchFamily="49" charset="-128"/>
                <a:ea typeface="HGｺﾞｼｯｸM" panose="020B0609000000000000" pitchFamily="49" charset="-128"/>
              </a:rPr>
              <a:t>しかし・・・</a:t>
            </a:r>
            <a:endParaRPr kumimoji="1" lang="en-US" altLang="ja-JP" sz="3200" dirty="0" smtClean="0">
              <a:latin typeface="HGｺﾞｼｯｸM" panose="020B0609000000000000" pitchFamily="49" charset="-128"/>
              <a:ea typeface="HGｺﾞｼｯｸM" panose="020B0609000000000000" pitchFamily="49" charset="-128"/>
            </a:endParaRPr>
          </a:p>
          <a:p>
            <a:pPr marL="0" indent="0">
              <a:buNone/>
            </a:pPr>
            <a:endParaRPr kumimoji="1" lang="en-US" altLang="ja-JP" dirty="0" smtClean="0">
              <a:latin typeface="HGｺﾞｼｯｸM" panose="020B0609000000000000" pitchFamily="49" charset="-128"/>
              <a:ea typeface="HGｺﾞｼｯｸM" panose="020B0609000000000000" pitchFamily="49" charset="-128"/>
            </a:endParaRPr>
          </a:p>
          <a:p>
            <a:pPr marL="0" indent="0">
              <a:buNone/>
            </a:pPr>
            <a:r>
              <a:rPr kumimoji="1" lang="ja-JP" altLang="en-US" dirty="0" smtClean="0">
                <a:latin typeface="HGｺﾞｼｯｸM" panose="020B0609000000000000" pitchFamily="49" charset="-128"/>
                <a:ea typeface="HGｺﾞｼｯｸM" panose="020B0609000000000000" pitchFamily="49" charset="-128"/>
              </a:rPr>
              <a:t>　　　　　個人の炎上を取り扱った研究であり、</a:t>
            </a:r>
          </a:p>
          <a:p>
            <a:pPr marL="0" indent="0">
              <a:buNone/>
            </a:pPr>
            <a:r>
              <a:rPr lang="ja-JP" altLang="en-US" dirty="0" smtClean="0">
                <a:solidFill>
                  <a:srgbClr val="FF0000"/>
                </a:solidFill>
                <a:latin typeface="HGｺﾞｼｯｸM" panose="020B0609000000000000" pitchFamily="49" charset="-128"/>
                <a:ea typeface="HGｺﾞｼｯｸM" panose="020B0609000000000000" pitchFamily="49" charset="-128"/>
              </a:rPr>
              <a:t>　　　</a:t>
            </a:r>
            <a:r>
              <a:rPr lang="ja-JP" altLang="en-US" u="sng" dirty="0" smtClean="0">
                <a:solidFill>
                  <a:srgbClr val="FF0000"/>
                </a:solidFill>
                <a:latin typeface="HGｺﾞｼｯｸM" panose="020B0609000000000000" pitchFamily="49" charset="-128"/>
                <a:ea typeface="HGｺﾞｼｯｸM" panose="020B0609000000000000" pitchFamily="49" charset="-128"/>
              </a:rPr>
              <a:t>企業が起こした炎上を取り扱った研究ではない。</a:t>
            </a:r>
            <a:endParaRPr kumimoji="1" lang="ja-JP" altLang="en-US" u="sng" dirty="0" smtClean="0">
              <a:solidFill>
                <a:srgbClr val="FF0000"/>
              </a:solidFill>
              <a:latin typeface="HGｺﾞｼｯｸM" panose="020B0609000000000000" pitchFamily="49" charset="-128"/>
              <a:ea typeface="HGｺﾞｼｯｸM" panose="020B0609000000000000" pitchFamily="49" charset="-128"/>
            </a:endParaRPr>
          </a:p>
        </p:txBody>
      </p:sp>
      <p:sp>
        <p:nvSpPr>
          <p:cNvPr id="4" name="スライド番号プレースホルダー 3"/>
          <p:cNvSpPr>
            <a:spLocks noGrp="1"/>
          </p:cNvSpPr>
          <p:nvPr>
            <p:ph type="sldNum" sz="quarter" idx="12"/>
          </p:nvPr>
        </p:nvSpPr>
        <p:spPr/>
        <p:txBody>
          <a:bodyPr/>
          <a:lstStyle/>
          <a:p>
            <a:fld id="{A99D720A-4AD5-4DCF-885F-DE5297996123}" type="slidenum">
              <a:rPr lang="ja-JP" altLang="en-US" sz="2400" smtClean="0">
                <a:solidFill>
                  <a:schemeClr val="tx1"/>
                </a:solidFill>
              </a:rPr>
              <a:pPr/>
              <a:t>14</a:t>
            </a:fld>
            <a:endParaRPr lang="ja-JP" altLang="en-US" sz="2400" dirty="0">
              <a:solidFill>
                <a:schemeClr val="tx1"/>
              </a:solidFill>
            </a:endParaRPr>
          </a:p>
        </p:txBody>
      </p:sp>
    </p:spTree>
    <p:extLst>
      <p:ext uri="{BB962C8B-B14F-4D97-AF65-F5344CB8AC3E}">
        <p14:creationId xmlns:p14="http://schemas.microsoft.com/office/powerpoint/2010/main" val="1484737490"/>
      </p:ext>
    </p:extLst>
  </p:cSld>
  <p:clrMapOvr>
    <a:masterClrMapping/>
  </p:clrMapOvr>
  <p:transition spd="slow">
    <p:push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latin typeface="ＭＳ Ｐ明朝" panose="02020600040205080304" pitchFamily="18" charset="-128"/>
                <a:ea typeface="ＭＳ Ｐ明朝" panose="02020600040205080304" pitchFamily="18" charset="-128"/>
              </a:rPr>
              <a:t>現状の研究での不足点</a:t>
            </a:r>
            <a:endParaRPr kumimoji="1" lang="ja-JP" altLang="en-US" dirty="0">
              <a:latin typeface="ＭＳ Ｐ明朝" panose="02020600040205080304" pitchFamily="18" charset="-128"/>
              <a:ea typeface="ＭＳ Ｐ明朝" panose="02020600040205080304" pitchFamily="18" charset="-128"/>
            </a:endParaRPr>
          </a:p>
        </p:txBody>
      </p:sp>
      <p:sp>
        <p:nvSpPr>
          <p:cNvPr id="3" name="コンテンツ プレースホルダー 2"/>
          <p:cNvSpPr>
            <a:spLocks noGrp="1"/>
          </p:cNvSpPr>
          <p:nvPr>
            <p:ph idx="1"/>
          </p:nvPr>
        </p:nvSpPr>
        <p:spPr/>
        <p:txBody>
          <a:bodyPr/>
          <a:lstStyle/>
          <a:p>
            <a:pPr marL="0" indent="0">
              <a:buNone/>
            </a:pPr>
            <a:endParaRPr lang="en-US" altLang="ja-JP" dirty="0" smtClean="0"/>
          </a:p>
          <a:p>
            <a:pPr marL="0" indent="0">
              <a:buNone/>
            </a:pPr>
            <a:r>
              <a:rPr lang="ja-JP" altLang="en-US" dirty="0" smtClean="0">
                <a:latin typeface="HGｺﾞｼｯｸM" panose="020B0609000000000000" pitchFamily="49" charset="-128"/>
                <a:ea typeface="HGｺﾞｼｯｸM" panose="020B0609000000000000" pitchFamily="49" charset="-128"/>
              </a:rPr>
              <a:t>　</a:t>
            </a:r>
            <a:r>
              <a:rPr lang="ja-JP" altLang="ja-JP" dirty="0" smtClean="0">
                <a:latin typeface="HGｺﾞｼｯｸM" panose="020B0609000000000000" pitchFamily="49" charset="-128"/>
                <a:ea typeface="HGｺﾞｼｯｸM" panose="020B0609000000000000" pitchFamily="49" charset="-128"/>
              </a:rPr>
              <a:t>①広告</a:t>
            </a:r>
            <a:r>
              <a:rPr lang="ja-JP" altLang="en-US" dirty="0" smtClean="0">
                <a:latin typeface="HGｺﾞｼｯｸM" panose="020B0609000000000000" pitchFamily="49" charset="-128"/>
                <a:ea typeface="HGｺﾞｼｯｸM" panose="020B0609000000000000" pitchFamily="49" charset="-128"/>
              </a:rPr>
              <a:t>の</a:t>
            </a:r>
            <a:r>
              <a:rPr lang="ja-JP" altLang="ja-JP" dirty="0" smtClean="0">
                <a:latin typeface="HGｺﾞｼｯｸM" panose="020B0609000000000000" pitchFamily="49" charset="-128"/>
                <a:ea typeface="HGｺﾞｼｯｸM" panose="020B0609000000000000" pitchFamily="49" charset="-128"/>
              </a:rPr>
              <a:t>炎上</a:t>
            </a:r>
            <a:r>
              <a:rPr lang="ja-JP" altLang="ja-JP" dirty="0">
                <a:latin typeface="HGｺﾞｼｯｸM" panose="020B0609000000000000" pitchFamily="49" charset="-128"/>
                <a:ea typeface="HGｺﾞｼｯｸM" panose="020B0609000000000000" pitchFamily="49" charset="-128"/>
              </a:rPr>
              <a:t>が</a:t>
            </a:r>
            <a:r>
              <a:rPr lang="ja-JP" altLang="ja-JP" dirty="0" smtClean="0">
                <a:latin typeface="HGｺﾞｼｯｸM" panose="020B0609000000000000" pitchFamily="49" charset="-128"/>
                <a:ea typeface="HGｺﾞｼｯｸM" panose="020B0609000000000000" pitchFamily="49" charset="-128"/>
              </a:rPr>
              <a:t>企業に</a:t>
            </a:r>
            <a:r>
              <a:rPr lang="ja-JP" altLang="ja-JP" dirty="0">
                <a:latin typeface="HGｺﾞｼｯｸM" panose="020B0609000000000000" pitchFamily="49" charset="-128"/>
                <a:ea typeface="HGｺﾞｼｯｸM" panose="020B0609000000000000" pitchFamily="49" charset="-128"/>
              </a:rPr>
              <a:t>与える影響を扱った研究は</a:t>
            </a:r>
            <a:r>
              <a:rPr lang="ja-JP" altLang="ja-JP" dirty="0" smtClean="0">
                <a:latin typeface="HGｺﾞｼｯｸM" panose="020B0609000000000000" pitchFamily="49" charset="-128"/>
                <a:ea typeface="HGｺﾞｼｯｸM" panose="020B0609000000000000" pitchFamily="49" charset="-128"/>
              </a:rPr>
              <a:t>少ない</a:t>
            </a:r>
            <a:r>
              <a:rPr lang="ja-JP" altLang="en-US" dirty="0" smtClean="0">
                <a:latin typeface="HGｺﾞｼｯｸM" panose="020B0609000000000000" pitchFamily="49" charset="-128"/>
                <a:ea typeface="HGｺﾞｼｯｸM" panose="020B0609000000000000" pitchFamily="49" charset="-128"/>
              </a:rPr>
              <a:t>。</a:t>
            </a:r>
            <a:endParaRPr lang="en-US" altLang="ja-JP" dirty="0" smtClean="0">
              <a:latin typeface="HGｺﾞｼｯｸM" panose="020B0609000000000000" pitchFamily="49" charset="-128"/>
              <a:ea typeface="HGｺﾞｼｯｸM" panose="020B0609000000000000" pitchFamily="49" charset="-128"/>
            </a:endParaRPr>
          </a:p>
          <a:p>
            <a:pPr marL="0" indent="0">
              <a:buNone/>
            </a:pPr>
            <a:endParaRPr lang="en-US" altLang="ja-JP" dirty="0" smtClean="0">
              <a:latin typeface="HGｺﾞｼｯｸM" panose="020B0609000000000000" pitchFamily="49" charset="-128"/>
              <a:ea typeface="HGｺﾞｼｯｸM" panose="020B0609000000000000" pitchFamily="49" charset="-128"/>
            </a:endParaRPr>
          </a:p>
          <a:p>
            <a:pPr marL="0" indent="0">
              <a:buNone/>
            </a:pPr>
            <a:endParaRPr lang="en-US" altLang="ja-JP" dirty="0">
              <a:latin typeface="HGｺﾞｼｯｸM" panose="020B0609000000000000" pitchFamily="49" charset="-128"/>
              <a:ea typeface="HGｺﾞｼｯｸM" panose="020B0609000000000000" pitchFamily="49" charset="-128"/>
            </a:endParaRPr>
          </a:p>
          <a:p>
            <a:pPr marL="0" indent="0">
              <a:buNone/>
            </a:pPr>
            <a:r>
              <a:rPr lang="ja-JP" altLang="en-US" dirty="0" smtClean="0">
                <a:latin typeface="HGｺﾞｼｯｸM" panose="020B0609000000000000" pitchFamily="49" charset="-128"/>
                <a:ea typeface="HGｺﾞｼｯｸM" panose="020B0609000000000000" pitchFamily="49" charset="-128"/>
              </a:rPr>
              <a:t>　</a:t>
            </a:r>
            <a:r>
              <a:rPr lang="ja-JP" altLang="ja-JP" dirty="0" smtClean="0">
                <a:latin typeface="HGｺﾞｼｯｸM" panose="020B0609000000000000" pitchFamily="49" charset="-128"/>
                <a:ea typeface="HGｺﾞｼｯｸM" panose="020B0609000000000000" pitchFamily="49" charset="-128"/>
              </a:rPr>
              <a:t>②炎上</a:t>
            </a:r>
            <a:r>
              <a:rPr lang="ja-JP" altLang="ja-JP" dirty="0">
                <a:latin typeface="HGｺﾞｼｯｸM" panose="020B0609000000000000" pitchFamily="49" charset="-128"/>
                <a:ea typeface="HGｺﾞｼｯｸM" panose="020B0609000000000000" pitchFamily="49" charset="-128"/>
              </a:rPr>
              <a:t>「後」の企業の対処に関する研究は少</a:t>
            </a:r>
            <a:r>
              <a:rPr lang="ja-JP" altLang="ja-JP" dirty="0" smtClean="0">
                <a:latin typeface="HGｺﾞｼｯｸM" panose="020B0609000000000000" pitchFamily="49" charset="-128"/>
                <a:ea typeface="HGｺﾞｼｯｸM" panose="020B0609000000000000" pitchFamily="49" charset="-128"/>
              </a:rPr>
              <a:t>なった</a:t>
            </a:r>
            <a:r>
              <a:rPr lang="ja-JP" altLang="en-US" dirty="0" smtClean="0">
                <a:latin typeface="HGｺﾞｼｯｸM" panose="020B0609000000000000" pitchFamily="49" charset="-128"/>
                <a:ea typeface="HGｺﾞｼｯｸM" panose="020B0609000000000000" pitchFamily="49" charset="-128"/>
              </a:rPr>
              <a:t>。</a:t>
            </a:r>
            <a:endParaRPr lang="ja-JP" altLang="ja-JP" dirty="0">
              <a:latin typeface="HGｺﾞｼｯｸM" panose="020B0609000000000000" pitchFamily="49" charset="-128"/>
              <a:ea typeface="HGｺﾞｼｯｸM" panose="020B0609000000000000" pitchFamily="49" charset="-128"/>
            </a:endParaRPr>
          </a:p>
          <a:p>
            <a:endParaRPr kumimoji="1" lang="ja-JP" altLang="en-US" dirty="0"/>
          </a:p>
        </p:txBody>
      </p:sp>
      <p:sp>
        <p:nvSpPr>
          <p:cNvPr id="4" name="スライド番号プレースホルダー 3"/>
          <p:cNvSpPr>
            <a:spLocks noGrp="1"/>
          </p:cNvSpPr>
          <p:nvPr>
            <p:ph type="sldNum" sz="quarter" idx="12"/>
          </p:nvPr>
        </p:nvSpPr>
        <p:spPr/>
        <p:txBody>
          <a:bodyPr/>
          <a:lstStyle/>
          <a:p>
            <a:fld id="{A99D720A-4AD5-4DCF-885F-DE5297996123}" type="slidenum">
              <a:rPr lang="ja-JP" altLang="en-US" sz="2400" smtClean="0">
                <a:solidFill>
                  <a:schemeClr val="tx1"/>
                </a:solidFill>
              </a:rPr>
              <a:pPr/>
              <a:t>15</a:t>
            </a:fld>
            <a:endParaRPr lang="ja-JP" altLang="en-US" sz="2400" dirty="0">
              <a:solidFill>
                <a:schemeClr val="tx1"/>
              </a:solidFill>
            </a:endParaRPr>
          </a:p>
        </p:txBody>
      </p:sp>
    </p:spTree>
    <p:extLst>
      <p:ext uri="{BB962C8B-B14F-4D97-AF65-F5344CB8AC3E}">
        <p14:creationId xmlns:p14="http://schemas.microsoft.com/office/powerpoint/2010/main" val="1524346618"/>
      </p:ext>
    </p:extLst>
  </p:cSld>
  <p:clrMapOvr>
    <a:masterClrMapping/>
  </p:clrMapOvr>
  <p:transition spd="slow">
    <p:push di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38200" y="54535"/>
            <a:ext cx="10515600" cy="1325563"/>
          </a:xfrm>
        </p:spPr>
        <p:txBody>
          <a:bodyPr/>
          <a:lstStyle/>
          <a:p>
            <a:r>
              <a:rPr kumimoji="1" lang="ja-JP" altLang="en-US" dirty="0" smtClean="0"/>
              <a:t>問題意識</a:t>
            </a:r>
            <a:endParaRPr kumimoji="1" lang="ja-JP" altLang="en-US" dirty="0"/>
          </a:p>
        </p:txBody>
      </p:sp>
      <p:sp>
        <p:nvSpPr>
          <p:cNvPr id="3" name="コンテンツ プレースホルダー 2"/>
          <p:cNvSpPr>
            <a:spLocks noGrp="1"/>
          </p:cNvSpPr>
          <p:nvPr>
            <p:ph idx="1"/>
          </p:nvPr>
        </p:nvSpPr>
        <p:spPr>
          <a:xfrm>
            <a:off x="498524" y="1416082"/>
            <a:ext cx="12041205" cy="4351338"/>
          </a:xfrm>
        </p:spPr>
        <p:txBody>
          <a:bodyPr>
            <a:normAutofit/>
          </a:bodyPr>
          <a:lstStyle/>
          <a:p>
            <a:pPr marL="0" indent="0">
              <a:buNone/>
            </a:pPr>
            <a:r>
              <a:rPr kumimoji="1" lang="ja-JP" altLang="en-US" sz="3600" dirty="0" smtClean="0">
                <a:latin typeface="HGｺﾞｼｯｸM" panose="020B0609000000000000" pitchFamily="49" charset="-128"/>
                <a:ea typeface="HGｺﾞｼｯｸM" panose="020B0609000000000000" pitchFamily="49" charset="-128"/>
              </a:rPr>
              <a:t>□広告の</a:t>
            </a:r>
            <a:r>
              <a:rPr lang="ja-JP" altLang="en-US" sz="3600" dirty="0" smtClean="0">
                <a:latin typeface="HGｺﾞｼｯｸM" panose="020B0609000000000000" pitchFamily="49" charset="-128"/>
                <a:ea typeface="HGｺﾞｼｯｸM" panose="020B0609000000000000" pitchFamily="49" charset="-128"/>
              </a:rPr>
              <a:t>炎上が企業に対して</a:t>
            </a:r>
            <a:endParaRPr lang="en-US" altLang="ja-JP" sz="3600" dirty="0" smtClean="0">
              <a:latin typeface="HGｺﾞｼｯｸM" panose="020B0609000000000000" pitchFamily="49" charset="-128"/>
              <a:ea typeface="HGｺﾞｼｯｸM" panose="020B0609000000000000" pitchFamily="49" charset="-128"/>
            </a:endParaRPr>
          </a:p>
          <a:p>
            <a:pPr marL="0" indent="0">
              <a:buNone/>
            </a:pPr>
            <a:r>
              <a:rPr lang="ja-JP" altLang="en-US" sz="3600" dirty="0">
                <a:latin typeface="HGｺﾞｼｯｸM" panose="020B0609000000000000" pitchFamily="49" charset="-128"/>
                <a:ea typeface="HGｺﾞｼｯｸM" panose="020B0609000000000000" pitchFamily="49" charset="-128"/>
              </a:rPr>
              <a:t>　</a:t>
            </a:r>
            <a:r>
              <a:rPr lang="ja-JP" altLang="en-US" sz="3600" dirty="0" smtClean="0">
                <a:latin typeface="HGｺﾞｼｯｸM" panose="020B0609000000000000" pitchFamily="49" charset="-128"/>
                <a:ea typeface="HGｺﾞｼｯｸM" panose="020B0609000000000000" pitchFamily="49" charset="-128"/>
              </a:rPr>
              <a:t>　　　　　　どのような影響を与えるのか</a:t>
            </a:r>
            <a:endParaRPr lang="en-US" altLang="ja-JP" sz="3600" dirty="0" smtClean="0">
              <a:latin typeface="HGｺﾞｼｯｸM" panose="020B0609000000000000" pitchFamily="49" charset="-128"/>
              <a:ea typeface="HGｺﾞｼｯｸM" panose="020B0609000000000000" pitchFamily="49" charset="-128"/>
            </a:endParaRPr>
          </a:p>
          <a:p>
            <a:pPr marL="0" indent="0">
              <a:buNone/>
            </a:pPr>
            <a:endParaRPr lang="en-US" altLang="ja-JP" sz="3600" dirty="0" smtClean="0">
              <a:latin typeface="HGｺﾞｼｯｸM" panose="020B0609000000000000" pitchFamily="49" charset="-128"/>
              <a:ea typeface="HGｺﾞｼｯｸM" panose="020B0609000000000000" pitchFamily="49" charset="-128"/>
            </a:endParaRPr>
          </a:p>
          <a:p>
            <a:pPr marL="0" indent="0">
              <a:buNone/>
            </a:pPr>
            <a:r>
              <a:rPr lang="ja-JP" altLang="en-US" sz="3600" dirty="0" smtClean="0">
                <a:latin typeface="HGｺﾞｼｯｸM" panose="020B0609000000000000" pitchFamily="49" charset="-128"/>
                <a:ea typeface="HGｺﾞｼｯｸM" panose="020B0609000000000000" pitchFamily="49" charset="-128"/>
              </a:rPr>
              <a:t>□広告の炎上の</a:t>
            </a:r>
            <a:r>
              <a:rPr lang="ja-JP" altLang="en-US" sz="3600" dirty="0">
                <a:latin typeface="HGｺﾞｼｯｸM" panose="020B0609000000000000" pitchFamily="49" charset="-128"/>
                <a:ea typeface="HGｺﾞｼｯｸM" panose="020B0609000000000000" pitchFamily="49" charset="-128"/>
              </a:rPr>
              <a:t>際</a:t>
            </a:r>
            <a:r>
              <a:rPr lang="ja-JP" altLang="en-US" sz="3600" dirty="0" smtClean="0">
                <a:latin typeface="HGｺﾞｼｯｸM" panose="020B0609000000000000" pitchFamily="49" charset="-128"/>
                <a:ea typeface="HGｺﾞｼｯｸM" panose="020B0609000000000000" pitchFamily="49" charset="-128"/>
              </a:rPr>
              <a:t>の対処の仕方</a:t>
            </a:r>
            <a:endParaRPr lang="en-US" altLang="ja-JP" sz="3600" dirty="0" smtClean="0">
              <a:latin typeface="HGｺﾞｼｯｸM" panose="020B0609000000000000" pitchFamily="49" charset="-128"/>
              <a:ea typeface="HGｺﾞｼｯｸM" panose="020B0609000000000000" pitchFamily="49" charset="-128"/>
            </a:endParaRPr>
          </a:p>
        </p:txBody>
      </p:sp>
      <p:sp>
        <p:nvSpPr>
          <p:cNvPr id="4" name="スライド番号プレースホルダー 3"/>
          <p:cNvSpPr>
            <a:spLocks noGrp="1"/>
          </p:cNvSpPr>
          <p:nvPr>
            <p:ph type="sldNum" sz="quarter" idx="12"/>
          </p:nvPr>
        </p:nvSpPr>
        <p:spPr/>
        <p:txBody>
          <a:bodyPr/>
          <a:lstStyle/>
          <a:p>
            <a:fld id="{EC0BA74B-5681-4C54-A39A-52FAF61526D1}" type="slidenum">
              <a:rPr lang="ja-JP" altLang="en-US" sz="2400" smtClean="0">
                <a:solidFill>
                  <a:schemeClr val="tx1"/>
                </a:solidFill>
              </a:rPr>
              <a:pPr/>
              <a:t>16</a:t>
            </a:fld>
            <a:endParaRPr lang="ja-JP" altLang="en-US" sz="2400" dirty="0">
              <a:solidFill>
                <a:schemeClr val="tx1"/>
              </a:solidFill>
            </a:endParaRPr>
          </a:p>
        </p:txBody>
      </p:sp>
      <p:pic>
        <p:nvPicPr>
          <p:cNvPr id="6" name="図 5"/>
          <p:cNvPicPr>
            <a:picLocks noChangeAspect="1"/>
          </p:cNvPicPr>
          <p:nvPr/>
        </p:nvPicPr>
        <p:blipFill>
          <a:blip r:embed="rId2"/>
          <a:stretch>
            <a:fillRect/>
          </a:stretch>
        </p:blipFill>
        <p:spPr>
          <a:xfrm>
            <a:off x="3544558" y="3822670"/>
            <a:ext cx="4895850" cy="3267075"/>
          </a:xfrm>
          <a:prstGeom prst="rect">
            <a:avLst/>
          </a:prstGeom>
        </p:spPr>
      </p:pic>
    </p:spTree>
    <p:extLst>
      <p:ext uri="{BB962C8B-B14F-4D97-AF65-F5344CB8AC3E}">
        <p14:creationId xmlns:p14="http://schemas.microsoft.com/office/powerpoint/2010/main" val="3312785675"/>
      </p:ext>
    </p:extLst>
  </p:cSld>
  <p:clrMapOvr>
    <a:masterClrMapping/>
  </p:clrMapOvr>
  <p:transition spd="slow">
    <p:push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80622" y="455277"/>
            <a:ext cx="10515600" cy="1325563"/>
          </a:xfrm>
        </p:spPr>
        <p:txBody>
          <a:bodyPr/>
          <a:lstStyle/>
          <a:p>
            <a:r>
              <a:rPr kumimoji="1" lang="ja-JP" altLang="en-US" dirty="0" smtClean="0"/>
              <a:t>研究目的</a:t>
            </a:r>
            <a:endParaRPr kumimoji="1" lang="ja-JP" altLang="en-US" dirty="0"/>
          </a:p>
        </p:txBody>
      </p:sp>
      <p:sp>
        <p:nvSpPr>
          <p:cNvPr id="4" name="テキスト ボックス 3"/>
          <p:cNvSpPr txBox="1"/>
          <p:nvPr/>
        </p:nvSpPr>
        <p:spPr>
          <a:xfrm>
            <a:off x="708338" y="1996225"/>
            <a:ext cx="10861362" cy="3785652"/>
          </a:xfrm>
          <a:prstGeom prst="rect">
            <a:avLst/>
          </a:prstGeom>
          <a:noFill/>
        </p:spPr>
        <p:txBody>
          <a:bodyPr wrap="square" rtlCol="0">
            <a:spAutoFit/>
          </a:bodyPr>
          <a:lstStyle/>
          <a:p>
            <a:r>
              <a:rPr lang="ja-JP" altLang="en-US" sz="3200" dirty="0">
                <a:solidFill>
                  <a:prstClr val="black"/>
                </a:solidFill>
                <a:latin typeface="HGｺﾞｼｯｸM" panose="020B0609000000000000" pitchFamily="49" charset="-128"/>
                <a:ea typeface="HGｺﾞｼｯｸM" panose="020B0609000000000000" pitchFamily="49" charset="-128"/>
              </a:rPr>
              <a:t>□企業イメージや商品イメージに影響を与えるのか</a:t>
            </a:r>
            <a:endParaRPr lang="en-US" altLang="ja-JP" sz="3200" dirty="0">
              <a:solidFill>
                <a:prstClr val="black"/>
              </a:solidFill>
              <a:latin typeface="HGｺﾞｼｯｸM" panose="020B0609000000000000" pitchFamily="49" charset="-128"/>
              <a:ea typeface="HGｺﾞｼｯｸM" panose="020B0609000000000000" pitchFamily="49" charset="-128"/>
            </a:endParaRPr>
          </a:p>
          <a:p>
            <a:endParaRPr lang="en-US" altLang="ja-JP" sz="3200" dirty="0">
              <a:solidFill>
                <a:prstClr val="black"/>
              </a:solidFill>
              <a:latin typeface="HGｺﾞｼｯｸM" panose="020B0609000000000000" pitchFamily="49" charset="-128"/>
              <a:ea typeface="HGｺﾞｼｯｸM" panose="020B0609000000000000" pitchFamily="49" charset="-128"/>
            </a:endParaRPr>
          </a:p>
          <a:p>
            <a:r>
              <a:rPr lang="ja-JP" altLang="en-US" sz="3200" dirty="0">
                <a:solidFill>
                  <a:prstClr val="black"/>
                </a:solidFill>
                <a:latin typeface="HGｺﾞｼｯｸM" panose="020B0609000000000000" pitchFamily="49" charset="-128"/>
                <a:ea typeface="HGｺﾞｼｯｸM" panose="020B0609000000000000" pitchFamily="49" charset="-128"/>
              </a:rPr>
              <a:t>□炎上する場合を考えて、企業が準備しておくべきこと。</a:t>
            </a:r>
            <a:endParaRPr lang="en-US" altLang="ja-JP" sz="3200" dirty="0">
              <a:solidFill>
                <a:prstClr val="black"/>
              </a:solidFill>
              <a:latin typeface="HGｺﾞｼｯｸM" panose="020B0609000000000000" pitchFamily="49" charset="-128"/>
              <a:ea typeface="HGｺﾞｼｯｸM" panose="020B0609000000000000" pitchFamily="49" charset="-128"/>
            </a:endParaRPr>
          </a:p>
          <a:p>
            <a:endParaRPr lang="en-US" altLang="ja-JP" sz="3200" dirty="0">
              <a:solidFill>
                <a:prstClr val="black"/>
              </a:solidFill>
              <a:latin typeface="HGｺﾞｼｯｸM" panose="020B0609000000000000" pitchFamily="49" charset="-128"/>
              <a:ea typeface="HGｺﾞｼｯｸM" panose="020B0609000000000000" pitchFamily="49" charset="-128"/>
            </a:endParaRPr>
          </a:p>
          <a:p>
            <a:r>
              <a:rPr lang="ja-JP" altLang="en-US" sz="3200" dirty="0">
                <a:solidFill>
                  <a:prstClr val="black"/>
                </a:solidFill>
                <a:latin typeface="HGｺﾞｼｯｸM" panose="020B0609000000000000" pitchFamily="49" charset="-128"/>
                <a:ea typeface="HGｺﾞｼｯｸM" panose="020B0609000000000000" pitchFamily="49" charset="-128"/>
              </a:rPr>
              <a:t>□炎上した際の企業の正しい対応</a:t>
            </a:r>
            <a:r>
              <a:rPr lang="ja-JP" altLang="en-US" sz="3200" dirty="0">
                <a:solidFill>
                  <a:prstClr val="black"/>
                </a:solidFill>
                <a:latin typeface="HGP明朝B" panose="02020800000000000000" pitchFamily="18" charset="-128"/>
              </a:rPr>
              <a:t>。</a:t>
            </a:r>
            <a:endParaRPr lang="en-US" altLang="ja-JP" sz="3200" dirty="0">
              <a:solidFill>
                <a:prstClr val="black"/>
              </a:solidFill>
              <a:latin typeface="HGP明朝B" panose="02020800000000000000" pitchFamily="18" charset="-128"/>
            </a:endParaRPr>
          </a:p>
          <a:p>
            <a:endParaRPr lang="en-US" altLang="ja-JP" sz="3200" dirty="0">
              <a:solidFill>
                <a:prstClr val="black"/>
              </a:solidFill>
              <a:latin typeface="HGP明朝B" panose="02020800000000000000" pitchFamily="18" charset="-128"/>
            </a:endParaRPr>
          </a:p>
          <a:p>
            <a:endParaRPr lang="en-US" altLang="ja-JP" sz="2400" dirty="0">
              <a:solidFill>
                <a:prstClr val="black"/>
              </a:solidFill>
              <a:latin typeface="HGP明朝B" panose="02020800000000000000" pitchFamily="18" charset="-128"/>
            </a:endParaRPr>
          </a:p>
          <a:p>
            <a:endParaRPr lang="en-US" altLang="ja-JP" sz="2400" dirty="0">
              <a:solidFill>
                <a:prstClr val="black"/>
              </a:solidFill>
              <a:latin typeface="HGP明朝B" panose="02020800000000000000" pitchFamily="18" charset="-128"/>
            </a:endParaRPr>
          </a:p>
        </p:txBody>
      </p:sp>
      <p:sp>
        <p:nvSpPr>
          <p:cNvPr id="3" name="スライド番号プレースホルダー 2"/>
          <p:cNvSpPr>
            <a:spLocks noGrp="1"/>
          </p:cNvSpPr>
          <p:nvPr>
            <p:ph type="sldNum" sz="quarter" idx="12"/>
          </p:nvPr>
        </p:nvSpPr>
        <p:spPr/>
        <p:txBody>
          <a:bodyPr/>
          <a:lstStyle/>
          <a:p>
            <a:fld id="{EC0BA74B-5681-4C54-A39A-52FAF61526D1}" type="slidenum">
              <a:rPr lang="ja-JP" altLang="en-US" sz="2400" smtClean="0">
                <a:solidFill>
                  <a:schemeClr val="tx1"/>
                </a:solidFill>
              </a:rPr>
              <a:pPr/>
              <a:t>17</a:t>
            </a:fld>
            <a:endParaRPr lang="ja-JP" altLang="en-US" dirty="0">
              <a:solidFill>
                <a:schemeClr val="tx1"/>
              </a:solidFill>
            </a:endParaRPr>
          </a:p>
        </p:txBody>
      </p:sp>
    </p:spTree>
    <p:extLst>
      <p:ext uri="{BB962C8B-B14F-4D97-AF65-F5344CB8AC3E}">
        <p14:creationId xmlns:p14="http://schemas.microsoft.com/office/powerpoint/2010/main" val="1533813637"/>
      </p:ext>
    </p:extLst>
  </p:cSld>
  <p:clrMapOvr>
    <a:masterClrMapping/>
  </p:clrMapOvr>
  <p:transition spd="slow">
    <p:push dir="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108656" y="1764406"/>
            <a:ext cx="10515600" cy="1948265"/>
          </a:xfrm>
        </p:spPr>
        <p:txBody>
          <a:bodyPr>
            <a:normAutofit fontScale="90000"/>
          </a:bodyPr>
          <a:lstStyle/>
          <a:p>
            <a:r>
              <a:rPr lang="en-US" altLang="ja-JP" dirty="0" smtClean="0"/>
              <a:t/>
            </a:r>
            <a:br>
              <a:rPr lang="en-US" altLang="ja-JP" dirty="0" smtClean="0"/>
            </a:br>
            <a:r>
              <a:rPr lang="en-US" altLang="ja-JP" dirty="0"/>
              <a:t/>
            </a:r>
            <a:br>
              <a:rPr lang="en-US" altLang="ja-JP" dirty="0"/>
            </a:br>
            <a:r>
              <a:rPr lang="ja-JP" altLang="en-US" dirty="0" smtClean="0"/>
              <a:t>仮説１）</a:t>
            </a:r>
            <a:r>
              <a:rPr lang="en-US" altLang="ja-JP" dirty="0" smtClean="0"/>
              <a:t/>
            </a:r>
            <a:br>
              <a:rPr lang="en-US" altLang="ja-JP" dirty="0" smtClean="0"/>
            </a:br>
            <a:r>
              <a:rPr lang="en-US" altLang="ja-JP" dirty="0" smtClean="0"/>
              <a:t/>
            </a:r>
            <a:br>
              <a:rPr lang="en-US" altLang="ja-JP" dirty="0" smtClean="0"/>
            </a:br>
            <a:r>
              <a:rPr lang="ja-JP" altLang="en-US" dirty="0" smtClean="0"/>
              <a:t>広告の内容に不快感</a:t>
            </a:r>
            <a:r>
              <a:rPr lang="ja-JP" altLang="en-US" dirty="0"/>
              <a:t>を覚えた人</a:t>
            </a:r>
            <a:r>
              <a:rPr lang="ja-JP" altLang="en-US" dirty="0" smtClean="0"/>
              <a:t>はその広告のブランドに対してだけでなく、その広告を出稿した企業に対しても負のイメージを持つ傾向に</a:t>
            </a:r>
            <a:r>
              <a:rPr lang="ja-JP" altLang="en-US" dirty="0"/>
              <a:t>あ</a:t>
            </a:r>
            <a:r>
              <a:rPr lang="ja-JP" altLang="en-US" dirty="0" smtClean="0"/>
              <a:t>る</a:t>
            </a:r>
            <a:r>
              <a:rPr lang="en-US" altLang="ja-JP" dirty="0"/>
              <a:t/>
            </a:r>
            <a:br>
              <a:rPr lang="en-US" altLang="ja-JP" dirty="0"/>
            </a:br>
            <a:endParaRPr kumimoji="1" lang="ja-JP" altLang="en-US" dirty="0"/>
          </a:p>
        </p:txBody>
      </p:sp>
      <p:sp>
        <p:nvSpPr>
          <p:cNvPr id="3" name="スライド番号プレースホルダー 2"/>
          <p:cNvSpPr>
            <a:spLocks noGrp="1"/>
          </p:cNvSpPr>
          <p:nvPr>
            <p:ph type="sldNum" sz="quarter" idx="12"/>
          </p:nvPr>
        </p:nvSpPr>
        <p:spPr/>
        <p:txBody>
          <a:bodyPr/>
          <a:lstStyle/>
          <a:p>
            <a:fld id="{EC0BA74B-5681-4C54-A39A-52FAF61526D1}" type="slidenum">
              <a:rPr lang="ja-JP" altLang="en-US" sz="2400" smtClean="0">
                <a:solidFill>
                  <a:schemeClr val="tx1"/>
                </a:solidFill>
              </a:rPr>
              <a:pPr/>
              <a:t>18</a:t>
            </a:fld>
            <a:endParaRPr lang="ja-JP" altLang="en-US" sz="2400" dirty="0">
              <a:solidFill>
                <a:schemeClr val="tx1"/>
              </a:solidFill>
            </a:endParaRPr>
          </a:p>
        </p:txBody>
      </p:sp>
    </p:spTree>
    <p:extLst>
      <p:ext uri="{BB962C8B-B14F-4D97-AF65-F5344CB8AC3E}">
        <p14:creationId xmlns:p14="http://schemas.microsoft.com/office/powerpoint/2010/main" val="3043935894"/>
      </p:ext>
    </p:extLst>
  </p:cSld>
  <p:clrMapOvr>
    <a:masterClrMapping/>
  </p:clrMapOvr>
  <p:transition spd="slow">
    <p:push dir="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導出経緯（日清の事例）</a:t>
            </a:r>
            <a:endParaRPr kumimoji="1" lang="ja-JP" altLang="en-US" dirty="0"/>
          </a:p>
        </p:txBody>
      </p:sp>
      <p:sp>
        <p:nvSpPr>
          <p:cNvPr id="3" name="スライド番号プレースホルダー 2"/>
          <p:cNvSpPr>
            <a:spLocks noGrp="1"/>
          </p:cNvSpPr>
          <p:nvPr>
            <p:ph type="sldNum" sz="quarter" idx="12"/>
          </p:nvPr>
        </p:nvSpPr>
        <p:spPr/>
        <p:txBody>
          <a:bodyPr/>
          <a:lstStyle/>
          <a:p>
            <a:fld id="{EC0BA74B-5681-4C54-A39A-52FAF61526D1}" type="slidenum">
              <a:rPr lang="ja-JP" altLang="en-US" sz="2400" smtClean="0">
                <a:solidFill>
                  <a:schemeClr val="tx1"/>
                </a:solidFill>
              </a:rPr>
              <a:pPr/>
              <a:t>19</a:t>
            </a:fld>
            <a:endParaRPr lang="ja-JP" altLang="en-US" sz="2400" dirty="0">
              <a:solidFill>
                <a:schemeClr val="tx1"/>
              </a:solidFill>
            </a:endParaRPr>
          </a:p>
        </p:txBody>
      </p:sp>
      <p:sp>
        <p:nvSpPr>
          <p:cNvPr id="4" name="四角形 3"/>
          <p:cNvSpPr txBox="1"/>
          <p:nvPr/>
        </p:nvSpPr>
        <p:spPr>
          <a:xfrm>
            <a:off x="5965582" y="2684691"/>
            <a:ext cx="6096000" cy="3508653"/>
          </a:xfrm>
          <a:prstGeom prst="rect">
            <a:avLst/>
          </a:prstGeom>
        </p:spPr>
        <p:txBody>
          <a:bodyPr>
            <a:spAutoFit/>
          </a:bodyPr>
          <a:lstStyle/>
          <a:p>
            <a:endParaRPr lang="ja-JP" altLang="en-US" dirty="0">
              <a:solidFill>
                <a:prstClr val="black"/>
              </a:solidFill>
              <a:latin typeface="HGP明朝B" panose="02020800000000000000" pitchFamily="18" charset="-128"/>
            </a:endParaRPr>
          </a:p>
          <a:p>
            <a:r>
              <a:rPr lang="ja-JP" altLang="en-US" sz="2400" dirty="0">
                <a:solidFill>
                  <a:prstClr val="black"/>
                </a:solidFill>
                <a:latin typeface="HGP明朝B" panose="02020800000000000000" pitchFamily="18" charset="-128"/>
              </a:rPr>
              <a:t>　　　　　　　　　　　　　</a:t>
            </a:r>
            <a:r>
              <a:rPr lang="ja-JP" altLang="en-US" sz="2400" dirty="0">
                <a:solidFill>
                  <a:prstClr val="black"/>
                </a:solidFill>
                <a:latin typeface="HGｺﾞｼｯｸM" panose="020B0609000000000000" pitchFamily="49" charset="-128"/>
                <a:ea typeface="HGｺﾞｼｯｸM" panose="020B0609000000000000" pitchFamily="49" charset="-128"/>
              </a:rPr>
              <a:t>炎上</a:t>
            </a:r>
            <a:endParaRPr lang="en-US" altLang="ja-JP" sz="2400" dirty="0">
              <a:solidFill>
                <a:prstClr val="black"/>
              </a:solidFill>
              <a:latin typeface="HGｺﾞｼｯｸM" panose="020B0609000000000000" pitchFamily="49" charset="-128"/>
              <a:ea typeface="HGｺﾞｼｯｸM" panose="020B0609000000000000" pitchFamily="49" charset="-128"/>
            </a:endParaRPr>
          </a:p>
          <a:p>
            <a:endParaRPr lang="ja-JP" altLang="en-US" sz="2400" dirty="0">
              <a:solidFill>
                <a:prstClr val="black"/>
              </a:solidFill>
              <a:latin typeface="HGP明朝B" panose="02020800000000000000" pitchFamily="18" charset="-128"/>
            </a:endParaRPr>
          </a:p>
          <a:p>
            <a:endParaRPr lang="en-US" altLang="ja-JP" sz="2400" dirty="0">
              <a:solidFill>
                <a:prstClr val="black"/>
              </a:solidFill>
              <a:latin typeface="HGP明朝B" panose="02020800000000000000" pitchFamily="18" charset="-128"/>
            </a:endParaRPr>
          </a:p>
          <a:p>
            <a:r>
              <a:rPr lang="ja-JP" altLang="en-US" sz="2400" dirty="0">
                <a:solidFill>
                  <a:prstClr val="black"/>
                </a:solidFill>
                <a:latin typeface="HGP明朝B" panose="02020800000000000000" pitchFamily="18" charset="-128"/>
              </a:rPr>
              <a:t>　　　　　　　　　　　</a:t>
            </a:r>
            <a:r>
              <a:rPr lang="en-US" altLang="ja-JP" sz="2400" dirty="0" smtClean="0">
                <a:solidFill>
                  <a:prstClr val="black"/>
                </a:solidFill>
                <a:latin typeface="HGｺﾞｼｯｸM" panose="020B0609000000000000" pitchFamily="49" charset="-128"/>
                <a:ea typeface="HGｺﾞｼｯｸM" panose="020B0609000000000000" pitchFamily="49" charset="-128"/>
              </a:rPr>
              <a:t>C</a:t>
            </a:r>
            <a:r>
              <a:rPr lang="en-US" altLang="ja-JP" sz="2400" dirty="0">
                <a:solidFill>
                  <a:prstClr val="black"/>
                </a:solidFill>
                <a:latin typeface="HGｺﾞｼｯｸM" panose="020B0609000000000000" pitchFamily="49" charset="-128"/>
                <a:ea typeface="HGｺﾞｼｯｸM" panose="020B0609000000000000" pitchFamily="49" charset="-128"/>
              </a:rPr>
              <a:t>M</a:t>
            </a:r>
            <a:r>
              <a:rPr lang="ja-JP" altLang="en-US" sz="2400" dirty="0" smtClean="0">
                <a:solidFill>
                  <a:prstClr val="black"/>
                </a:solidFill>
                <a:latin typeface="HGｺﾞｼｯｸM" panose="020B0609000000000000" pitchFamily="49" charset="-128"/>
                <a:ea typeface="HGｺﾞｼｯｸM" panose="020B0609000000000000" pitchFamily="49" charset="-128"/>
              </a:rPr>
              <a:t>打ち切り</a:t>
            </a:r>
            <a:endParaRPr lang="en-US" altLang="ja-JP" sz="2400" dirty="0">
              <a:solidFill>
                <a:prstClr val="black"/>
              </a:solidFill>
              <a:latin typeface="HGｺﾞｼｯｸM" panose="020B0609000000000000" pitchFamily="49" charset="-128"/>
              <a:ea typeface="HGｺﾞｼｯｸM" panose="020B0609000000000000" pitchFamily="49" charset="-128"/>
            </a:endParaRPr>
          </a:p>
          <a:p>
            <a:endParaRPr lang="en-US" altLang="ja-JP" sz="2400" dirty="0">
              <a:solidFill>
                <a:prstClr val="black"/>
              </a:solidFill>
              <a:latin typeface="HGP明朝B" panose="02020800000000000000" pitchFamily="18" charset="-128"/>
            </a:endParaRPr>
          </a:p>
          <a:p>
            <a:endParaRPr lang="en-US" altLang="ja-JP" sz="2400" dirty="0">
              <a:solidFill>
                <a:prstClr val="black"/>
              </a:solidFill>
              <a:latin typeface="HGP明朝B" panose="02020800000000000000" pitchFamily="18" charset="-128"/>
            </a:endParaRPr>
          </a:p>
          <a:p>
            <a:r>
              <a:rPr lang="ja-JP" altLang="en-US" sz="2400" dirty="0">
                <a:solidFill>
                  <a:prstClr val="black"/>
                </a:solidFill>
                <a:latin typeface="HGP明朝B" panose="02020800000000000000" pitchFamily="18" charset="-128"/>
              </a:rPr>
              <a:t>　　　　</a:t>
            </a:r>
            <a:r>
              <a:rPr lang="ja-JP" altLang="en-US" sz="2400" dirty="0">
                <a:solidFill>
                  <a:prstClr val="black"/>
                </a:solidFill>
                <a:latin typeface="HGｺﾞｼｯｸM" panose="020B0609000000000000" pitchFamily="49" charset="-128"/>
                <a:ea typeface="HGｺﾞｼｯｸM" panose="020B0609000000000000" pitchFamily="49" charset="-128"/>
              </a:rPr>
              <a:t>打ち切り後、賛成派からの炎上発生</a:t>
            </a:r>
          </a:p>
          <a:p>
            <a:endParaRPr lang="ja-JP" altLang="en-US" dirty="0">
              <a:solidFill>
                <a:prstClr val="black"/>
              </a:solidFill>
              <a:latin typeface="HGP明朝B" panose="02020800000000000000" pitchFamily="18" charset="-128"/>
            </a:endParaRPr>
          </a:p>
          <a:p>
            <a:endParaRPr lang="ja-JP" altLang="en-US" dirty="0">
              <a:solidFill>
                <a:prstClr val="black"/>
              </a:solidFill>
              <a:latin typeface="HGP明朝B" panose="02020800000000000000" pitchFamily="18" charset="-128"/>
            </a:endParaRPr>
          </a:p>
        </p:txBody>
      </p:sp>
      <p:sp>
        <p:nvSpPr>
          <p:cNvPr id="8" name="下矢印 7"/>
          <p:cNvSpPr/>
          <p:nvPr/>
        </p:nvSpPr>
        <p:spPr>
          <a:xfrm>
            <a:off x="8790843" y="4631656"/>
            <a:ext cx="445477" cy="480647"/>
          </a:xfrm>
          <a:prstGeom prst="downArrow">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solidFill>
                <a:prstClr val="white"/>
              </a:solidFill>
              <a:latin typeface="HGP明朝B" panose="02020800000000000000" pitchFamily="18" charset="-128"/>
            </a:endParaRPr>
          </a:p>
        </p:txBody>
      </p:sp>
      <p:sp>
        <p:nvSpPr>
          <p:cNvPr id="9" name="下矢印 8"/>
          <p:cNvSpPr/>
          <p:nvPr/>
        </p:nvSpPr>
        <p:spPr>
          <a:xfrm>
            <a:off x="8790843" y="3550617"/>
            <a:ext cx="445477" cy="480647"/>
          </a:xfrm>
          <a:prstGeom prst="downArrow">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solidFill>
                <a:prstClr val="white"/>
              </a:solidFill>
              <a:latin typeface="HGP明朝B" panose="02020800000000000000" pitchFamily="18" charset="-128"/>
            </a:endParaRPr>
          </a:p>
        </p:txBody>
      </p:sp>
      <p:sp>
        <p:nvSpPr>
          <p:cNvPr id="10" name="テキスト ボックス 9"/>
          <p:cNvSpPr txBox="1"/>
          <p:nvPr/>
        </p:nvSpPr>
        <p:spPr>
          <a:xfrm>
            <a:off x="1078522" y="1690688"/>
            <a:ext cx="10719778" cy="830997"/>
          </a:xfrm>
          <a:prstGeom prst="rect">
            <a:avLst/>
          </a:prstGeom>
          <a:noFill/>
        </p:spPr>
        <p:txBody>
          <a:bodyPr wrap="square" rtlCol="0">
            <a:spAutoFit/>
          </a:bodyPr>
          <a:lstStyle/>
          <a:p>
            <a:r>
              <a:rPr lang="ja-JP" altLang="en-US" sz="2400" dirty="0">
                <a:solidFill>
                  <a:prstClr val="black"/>
                </a:solidFill>
                <a:latin typeface="HGｺﾞｼｯｸM" panose="020B0609000000000000" pitchFamily="49" charset="-128"/>
                <a:ea typeface="HGｺﾞｼｯｸM" panose="020B0609000000000000" pitchFamily="49" charset="-128"/>
              </a:rPr>
              <a:t>炎上した理由：矢口真里の「二兎追うものは一兎をも得ず」</a:t>
            </a:r>
            <a:r>
              <a:rPr lang="ja-JP" altLang="en-US" sz="2400" dirty="0" smtClean="0">
                <a:solidFill>
                  <a:prstClr val="black"/>
                </a:solidFill>
                <a:latin typeface="HGｺﾞｼｯｸM" panose="020B0609000000000000" pitchFamily="49" charset="-128"/>
                <a:ea typeface="HGｺﾞｼｯｸM" panose="020B0609000000000000" pitchFamily="49" charset="-128"/>
              </a:rPr>
              <a:t>という</a:t>
            </a:r>
            <a:r>
              <a:rPr lang="ja-JP" altLang="en-US" sz="2400" dirty="0">
                <a:solidFill>
                  <a:prstClr val="black"/>
                </a:solidFill>
                <a:latin typeface="HGｺﾞｼｯｸM" panose="020B0609000000000000" pitchFamily="49" charset="-128"/>
                <a:ea typeface="HGｺﾞｼｯｸM" panose="020B0609000000000000" pitchFamily="49" charset="-128"/>
              </a:rPr>
              <a:t>セリフ</a:t>
            </a:r>
            <a:r>
              <a:rPr lang="ja-JP" altLang="en-US" sz="2400" dirty="0" smtClean="0">
                <a:solidFill>
                  <a:prstClr val="black"/>
                </a:solidFill>
                <a:latin typeface="HGｺﾞｼｯｸM" panose="020B0609000000000000" pitchFamily="49" charset="-128"/>
                <a:ea typeface="HGｺﾞｼｯｸM" panose="020B0609000000000000" pitchFamily="49" charset="-128"/>
              </a:rPr>
              <a:t>が</a:t>
            </a:r>
            <a:endParaRPr lang="en-US" altLang="ja-JP" sz="2400" dirty="0" smtClean="0">
              <a:solidFill>
                <a:prstClr val="black"/>
              </a:solidFill>
              <a:latin typeface="HGｺﾞｼｯｸM" panose="020B0609000000000000" pitchFamily="49" charset="-128"/>
              <a:ea typeface="HGｺﾞｼｯｸM" panose="020B0609000000000000" pitchFamily="49" charset="-128"/>
            </a:endParaRPr>
          </a:p>
          <a:p>
            <a:r>
              <a:rPr lang="ja-JP" altLang="en-US" sz="2400" dirty="0">
                <a:solidFill>
                  <a:prstClr val="black"/>
                </a:solidFill>
                <a:latin typeface="HGｺﾞｼｯｸM" panose="020B0609000000000000" pitchFamily="49" charset="-128"/>
                <a:ea typeface="HGｺﾞｼｯｸM" panose="020B0609000000000000" pitchFamily="49" charset="-128"/>
              </a:rPr>
              <a:t>　</a:t>
            </a:r>
            <a:r>
              <a:rPr lang="ja-JP" altLang="en-US" sz="2400" dirty="0" smtClean="0">
                <a:solidFill>
                  <a:prstClr val="black"/>
                </a:solidFill>
                <a:latin typeface="HGｺﾞｼｯｸM" panose="020B0609000000000000" pitchFamily="49" charset="-128"/>
                <a:ea typeface="HGｺﾞｼｯｸM" panose="020B0609000000000000" pitchFamily="49" charset="-128"/>
              </a:rPr>
              <a:t>　　　　　　不倫</a:t>
            </a:r>
            <a:r>
              <a:rPr lang="ja-JP" altLang="en-US" sz="2400" dirty="0">
                <a:solidFill>
                  <a:prstClr val="black"/>
                </a:solidFill>
                <a:latin typeface="HGｺﾞｼｯｸM" panose="020B0609000000000000" pitchFamily="49" charset="-128"/>
                <a:ea typeface="HGｺﾞｼｯｸM" panose="020B0609000000000000" pitchFamily="49" charset="-128"/>
              </a:rPr>
              <a:t>騒動を比喩するとして問題視された。</a:t>
            </a:r>
            <a:r>
              <a:rPr lang="ja-JP" altLang="en-US" dirty="0">
                <a:solidFill>
                  <a:prstClr val="black"/>
                </a:solidFill>
                <a:latin typeface="HGｺﾞｼｯｸM" panose="020B0609000000000000" pitchFamily="49" charset="-128"/>
                <a:ea typeface="HGｺﾞｼｯｸM" panose="020B0609000000000000" pitchFamily="49" charset="-128"/>
              </a:rPr>
              <a:t>　　　　　　　　　</a:t>
            </a:r>
            <a:endParaRPr lang="en-US" altLang="ja-JP" dirty="0">
              <a:solidFill>
                <a:prstClr val="black"/>
              </a:solidFill>
              <a:latin typeface="HGｺﾞｼｯｸM" panose="020B0609000000000000" pitchFamily="49" charset="-128"/>
              <a:ea typeface="HGｺﾞｼｯｸM" panose="020B0609000000000000" pitchFamily="49" charset="-128"/>
            </a:endParaRPr>
          </a:p>
        </p:txBody>
      </p:sp>
      <p:pic>
        <p:nvPicPr>
          <p:cNvPr id="7" name="図 6"/>
          <p:cNvPicPr>
            <a:picLocks noChangeAspect="1"/>
          </p:cNvPicPr>
          <p:nvPr/>
        </p:nvPicPr>
        <p:blipFill>
          <a:blip r:embed="rId2"/>
          <a:stretch>
            <a:fillRect/>
          </a:stretch>
        </p:blipFill>
        <p:spPr>
          <a:xfrm>
            <a:off x="582463" y="2686611"/>
            <a:ext cx="5695950" cy="3181350"/>
          </a:xfrm>
          <a:prstGeom prst="rect">
            <a:avLst/>
          </a:prstGeom>
        </p:spPr>
      </p:pic>
    </p:spTree>
    <p:extLst>
      <p:ext uri="{BB962C8B-B14F-4D97-AF65-F5344CB8AC3E}">
        <p14:creationId xmlns:p14="http://schemas.microsoft.com/office/powerpoint/2010/main" val="8377817"/>
      </p:ext>
    </p:extLst>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p:cNvSpPr>
            <a:spLocks noGrp="1"/>
          </p:cNvSpPr>
          <p:nvPr>
            <p:ph type="sldNum" sz="quarter" idx="12"/>
          </p:nvPr>
        </p:nvSpPr>
        <p:spPr/>
        <p:txBody>
          <a:bodyPr/>
          <a:lstStyle/>
          <a:p>
            <a:fld id="{EC0BA74B-5681-4C54-A39A-52FAF61526D1}" type="slidenum">
              <a:rPr lang="ja-JP" altLang="en-US" sz="2400" smtClean="0">
                <a:solidFill>
                  <a:schemeClr val="tx1"/>
                </a:solidFill>
              </a:rPr>
              <a:pPr/>
              <a:t>2</a:t>
            </a:fld>
            <a:endParaRPr lang="ja-JP" altLang="en-US" sz="2400" dirty="0">
              <a:solidFill>
                <a:schemeClr val="tx1"/>
              </a:solidFill>
            </a:endParaRPr>
          </a:p>
        </p:txBody>
      </p:sp>
      <p:sp>
        <p:nvSpPr>
          <p:cNvPr id="10" name="テキスト ボックス 9"/>
          <p:cNvSpPr txBox="1"/>
          <p:nvPr/>
        </p:nvSpPr>
        <p:spPr>
          <a:xfrm>
            <a:off x="436524" y="489857"/>
            <a:ext cx="10356662" cy="769441"/>
          </a:xfrm>
          <a:prstGeom prst="rect">
            <a:avLst/>
          </a:prstGeom>
          <a:noFill/>
        </p:spPr>
        <p:txBody>
          <a:bodyPr wrap="square" rtlCol="0">
            <a:spAutoFit/>
          </a:bodyPr>
          <a:lstStyle/>
          <a:p>
            <a:r>
              <a:rPr lang="ja-JP" altLang="en-US" sz="4400" dirty="0" smtClean="0">
                <a:solidFill>
                  <a:prstClr val="black"/>
                </a:solidFill>
                <a:latin typeface="+mj-ea"/>
                <a:ea typeface="+mj-ea"/>
              </a:rPr>
              <a:t>広告の表現は多種多様</a:t>
            </a:r>
            <a:endParaRPr lang="ja-JP" altLang="en-US" sz="4400" dirty="0">
              <a:solidFill>
                <a:prstClr val="black"/>
              </a:solidFill>
              <a:latin typeface="+mj-ea"/>
              <a:ea typeface="+mj-ea"/>
            </a:endParaRPr>
          </a:p>
        </p:txBody>
      </p:sp>
      <p:pic>
        <p:nvPicPr>
          <p:cNvPr id="6" name="図 5"/>
          <p:cNvPicPr>
            <a:picLocks noChangeAspect="1"/>
          </p:cNvPicPr>
          <p:nvPr/>
        </p:nvPicPr>
        <p:blipFill>
          <a:blip r:embed="rId2"/>
          <a:stretch>
            <a:fillRect/>
          </a:stretch>
        </p:blipFill>
        <p:spPr>
          <a:xfrm>
            <a:off x="557662" y="1259298"/>
            <a:ext cx="4210050" cy="2409825"/>
          </a:xfrm>
          <a:prstGeom prst="rect">
            <a:avLst/>
          </a:prstGeom>
        </p:spPr>
      </p:pic>
      <p:pic>
        <p:nvPicPr>
          <p:cNvPr id="11" name="図 10"/>
          <p:cNvPicPr>
            <a:picLocks noChangeAspect="1"/>
          </p:cNvPicPr>
          <p:nvPr/>
        </p:nvPicPr>
        <p:blipFill>
          <a:blip r:embed="rId3"/>
          <a:stretch>
            <a:fillRect/>
          </a:stretch>
        </p:blipFill>
        <p:spPr>
          <a:xfrm>
            <a:off x="4102129" y="2886933"/>
            <a:ext cx="3590925" cy="2019300"/>
          </a:xfrm>
          <a:prstGeom prst="rect">
            <a:avLst/>
          </a:prstGeom>
        </p:spPr>
      </p:pic>
      <p:pic>
        <p:nvPicPr>
          <p:cNvPr id="12" name="図 11"/>
          <p:cNvPicPr>
            <a:picLocks noChangeAspect="1"/>
          </p:cNvPicPr>
          <p:nvPr/>
        </p:nvPicPr>
        <p:blipFill>
          <a:blip r:embed="rId4"/>
          <a:stretch>
            <a:fillRect/>
          </a:stretch>
        </p:blipFill>
        <p:spPr>
          <a:xfrm>
            <a:off x="7401644" y="1115342"/>
            <a:ext cx="4324350" cy="2438400"/>
          </a:xfrm>
          <a:prstGeom prst="rect">
            <a:avLst/>
          </a:prstGeom>
        </p:spPr>
      </p:pic>
      <p:pic>
        <p:nvPicPr>
          <p:cNvPr id="13" name="図 12"/>
          <p:cNvPicPr>
            <a:picLocks noChangeAspect="1"/>
          </p:cNvPicPr>
          <p:nvPr/>
        </p:nvPicPr>
        <p:blipFill>
          <a:blip r:embed="rId5"/>
          <a:stretch>
            <a:fillRect/>
          </a:stretch>
        </p:blipFill>
        <p:spPr>
          <a:xfrm>
            <a:off x="615308" y="4565530"/>
            <a:ext cx="3600450" cy="2057400"/>
          </a:xfrm>
          <a:prstGeom prst="rect">
            <a:avLst/>
          </a:prstGeom>
        </p:spPr>
      </p:pic>
      <p:pic>
        <p:nvPicPr>
          <p:cNvPr id="14" name="図 13"/>
          <p:cNvPicPr>
            <a:picLocks noChangeAspect="1"/>
          </p:cNvPicPr>
          <p:nvPr/>
        </p:nvPicPr>
        <p:blipFill>
          <a:blip r:embed="rId6"/>
          <a:stretch>
            <a:fillRect/>
          </a:stretch>
        </p:blipFill>
        <p:spPr>
          <a:xfrm>
            <a:off x="7401644" y="4409547"/>
            <a:ext cx="3476625" cy="2276475"/>
          </a:xfrm>
          <a:prstGeom prst="rect">
            <a:avLst/>
          </a:prstGeom>
        </p:spPr>
      </p:pic>
    </p:spTree>
    <p:extLst>
      <p:ext uri="{BB962C8B-B14F-4D97-AF65-F5344CB8AC3E}">
        <p14:creationId xmlns:p14="http://schemas.microsoft.com/office/powerpoint/2010/main" val="2118453458"/>
      </p:ext>
    </p:extLst>
  </p:cSld>
  <p:clrMapOvr>
    <a:masterClrMapping/>
  </p:clrMapOvr>
  <p:transition spd="slow">
    <p:push di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81757" y="112358"/>
            <a:ext cx="10515600" cy="1325563"/>
          </a:xfrm>
        </p:spPr>
        <p:txBody>
          <a:bodyPr/>
          <a:lstStyle/>
          <a:p>
            <a:r>
              <a:rPr kumimoji="1" lang="ja-JP" altLang="en-US" dirty="0" smtClean="0"/>
              <a:t>日清の</a:t>
            </a:r>
            <a:r>
              <a:rPr kumimoji="1" lang="en-US" altLang="ja-JP" dirty="0" smtClean="0"/>
              <a:t>CM</a:t>
            </a:r>
            <a:r>
              <a:rPr kumimoji="1" lang="ja-JP" altLang="en-US" dirty="0" smtClean="0"/>
              <a:t>に対する反応</a:t>
            </a:r>
            <a:endParaRPr kumimoji="1" lang="ja-JP" altLang="en-US" dirty="0"/>
          </a:p>
        </p:txBody>
      </p:sp>
      <p:sp>
        <p:nvSpPr>
          <p:cNvPr id="8" name="スライド番号プレースホルダー 7"/>
          <p:cNvSpPr>
            <a:spLocks noGrp="1"/>
          </p:cNvSpPr>
          <p:nvPr>
            <p:ph type="sldNum" sz="quarter" idx="12"/>
          </p:nvPr>
        </p:nvSpPr>
        <p:spPr/>
        <p:txBody>
          <a:bodyPr/>
          <a:lstStyle/>
          <a:p>
            <a:fld id="{EC0BA74B-5681-4C54-A39A-52FAF61526D1}" type="slidenum">
              <a:rPr lang="ja-JP" altLang="en-US" sz="2400" smtClean="0">
                <a:solidFill>
                  <a:schemeClr val="tx1"/>
                </a:solidFill>
              </a:rPr>
              <a:pPr/>
              <a:t>20</a:t>
            </a:fld>
            <a:endParaRPr lang="ja-JP" altLang="en-US" dirty="0">
              <a:solidFill>
                <a:schemeClr val="tx1"/>
              </a:solidFill>
            </a:endParaRPr>
          </a:p>
        </p:txBody>
      </p:sp>
      <p:sp>
        <p:nvSpPr>
          <p:cNvPr id="10" name="テキスト ボックス 9"/>
          <p:cNvSpPr txBox="1"/>
          <p:nvPr/>
        </p:nvSpPr>
        <p:spPr>
          <a:xfrm>
            <a:off x="2589693" y="1114744"/>
            <a:ext cx="1430215" cy="523220"/>
          </a:xfrm>
          <a:prstGeom prst="rect">
            <a:avLst/>
          </a:prstGeom>
          <a:noFill/>
        </p:spPr>
        <p:txBody>
          <a:bodyPr wrap="square" rtlCol="0">
            <a:spAutoFit/>
          </a:bodyPr>
          <a:lstStyle/>
          <a:p>
            <a:r>
              <a:rPr lang="ja-JP" altLang="en-US" sz="2800" dirty="0">
                <a:solidFill>
                  <a:prstClr val="black"/>
                </a:solidFill>
                <a:latin typeface="HGｺﾞｼｯｸM" panose="020B0609000000000000" pitchFamily="49" charset="-128"/>
                <a:ea typeface="HGｺﾞｼｯｸM" panose="020B0609000000000000" pitchFamily="49" charset="-128"/>
              </a:rPr>
              <a:t>納得○</a:t>
            </a:r>
          </a:p>
        </p:txBody>
      </p:sp>
      <p:sp>
        <p:nvSpPr>
          <p:cNvPr id="11" name="テキスト ボックス 10"/>
          <p:cNvSpPr txBox="1"/>
          <p:nvPr/>
        </p:nvSpPr>
        <p:spPr>
          <a:xfrm>
            <a:off x="8359489" y="1161803"/>
            <a:ext cx="1100588" cy="523220"/>
          </a:xfrm>
          <a:prstGeom prst="rect">
            <a:avLst/>
          </a:prstGeom>
          <a:noFill/>
        </p:spPr>
        <p:txBody>
          <a:bodyPr wrap="square" rtlCol="0">
            <a:spAutoFit/>
          </a:bodyPr>
          <a:lstStyle/>
          <a:p>
            <a:r>
              <a:rPr lang="ja-JP" altLang="en-US" sz="2800" dirty="0">
                <a:solidFill>
                  <a:prstClr val="black"/>
                </a:solidFill>
                <a:latin typeface="HGｺﾞｼｯｸM" panose="020B0609000000000000" pitchFamily="49" charset="-128"/>
                <a:ea typeface="HGｺﾞｼｯｸM" panose="020B0609000000000000" pitchFamily="49" charset="-128"/>
              </a:rPr>
              <a:t>失望</a:t>
            </a:r>
          </a:p>
        </p:txBody>
      </p:sp>
      <p:pic>
        <p:nvPicPr>
          <p:cNvPr id="5" name="図 4"/>
          <p:cNvPicPr>
            <a:picLocks noChangeAspect="1"/>
          </p:cNvPicPr>
          <p:nvPr/>
        </p:nvPicPr>
        <p:blipFill>
          <a:blip r:embed="rId2"/>
          <a:stretch>
            <a:fillRect/>
          </a:stretch>
        </p:blipFill>
        <p:spPr>
          <a:xfrm>
            <a:off x="6102559" y="1773005"/>
            <a:ext cx="5438775" cy="4543425"/>
          </a:xfrm>
          <a:prstGeom prst="rect">
            <a:avLst/>
          </a:prstGeom>
        </p:spPr>
      </p:pic>
      <p:pic>
        <p:nvPicPr>
          <p:cNvPr id="9" name="図 8"/>
          <p:cNvPicPr>
            <a:picLocks noChangeAspect="1"/>
          </p:cNvPicPr>
          <p:nvPr/>
        </p:nvPicPr>
        <p:blipFill>
          <a:blip r:embed="rId3"/>
          <a:stretch>
            <a:fillRect/>
          </a:stretch>
        </p:blipFill>
        <p:spPr>
          <a:xfrm>
            <a:off x="309742" y="1812925"/>
            <a:ext cx="5534025" cy="4543425"/>
          </a:xfrm>
          <a:prstGeom prst="rect">
            <a:avLst/>
          </a:prstGeom>
        </p:spPr>
      </p:pic>
    </p:spTree>
    <p:extLst>
      <p:ext uri="{BB962C8B-B14F-4D97-AF65-F5344CB8AC3E}">
        <p14:creationId xmlns:p14="http://schemas.microsoft.com/office/powerpoint/2010/main" val="2852793922"/>
      </p:ext>
    </p:extLst>
  </p:cSld>
  <p:clrMapOvr>
    <a:masterClrMapping/>
  </p:clrMapOvr>
  <p:transition spd="slow">
    <p:push dir="u"/>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48677" y="2286001"/>
            <a:ext cx="10705123" cy="2155092"/>
          </a:xfrm>
        </p:spPr>
        <p:txBody>
          <a:bodyPr>
            <a:noAutofit/>
          </a:bodyPr>
          <a:lstStyle/>
          <a:p>
            <a:r>
              <a:rPr lang="ja-JP" altLang="en-US" sz="3200" dirty="0" smtClean="0">
                <a:latin typeface="HGｺﾞｼｯｸM" panose="020B0609000000000000" pitchFamily="49" charset="-128"/>
                <a:ea typeface="HGｺﾞｼｯｸM" panose="020B0609000000000000" pitchFamily="49" charset="-128"/>
              </a:rPr>
              <a:t>日清の</a:t>
            </a:r>
            <a:r>
              <a:rPr lang="en-US" altLang="ja-JP" sz="3200" dirty="0" smtClean="0">
                <a:latin typeface="HGｺﾞｼｯｸM" panose="020B0609000000000000" pitchFamily="49" charset="-128"/>
                <a:ea typeface="HGｺﾞｼｯｸM" panose="020B0609000000000000" pitchFamily="49" charset="-128"/>
              </a:rPr>
              <a:t>CM</a:t>
            </a:r>
            <a:r>
              <a:rPr lang="ja-JP" altLang="en-US" sz="3200" dirty="0" smtClean="0">
                <a:latin typeface="HGｺﾞｼｯｸM" panose="020B0609000000000000" pitchFamily="49" charset="-128"/>
                <a:ea typeface="HGｺﾞｼｯｸM" panose="020B0609000000000000" pitchFamily="49" charset="-128"/>
              </a:rPr>
              <a:t>はカップヌードルというブランドを広告する内容であるが、その</a:t>
            </a:r>
            <a:r>
              <a:rPr lang="en-US" altLang="ja-JP" sz="3200" dirty="0" smtClean="0">
                <a:latin typeface="HGｺﾞｼｯｸM" panose="020B0609000000000000" pitchFamily="49" charset="-128"/>
                <a:ea typeface="HGｺﾞｼｯｸM" panose="020B0609000000000000" pitchFamily="49" charset="-128"/>
              </a:rPr>
              <a:t>CM</a:t>
            </a:r>
            <a:r>
              <a:rPr lang="ja-JP" altLang="en-US" sz="3200" dirty="0" smtClean="0">
                <a:latin typeface="HGｺﾞｼｯｸM" panose="020B0609000000000000" pitchFamily="49" charset="-128"/>
                <a:ea typeface="HGｺﾞｼｯｸM" panose="020B0609000000000000" pitchFamily="49" charset="-128"/>
              </a:rPr>
              <a:t>を制作・放送するのは日清という</a:t>
            </a:r>
            <a:r>
              <a:rPr lang="ja-JP" altLang="en-US" sz="3200" dirty="0" smtClean="0">
                <a:solidFill>
                  <a:srgbClr val="FF0000"/>
                </a:solidFill>
                <a:latin typeface="HGｺﾞｼｯｸM" panose="020B0609000000000000" pitchFamily="49" charset="-128"/>
                <a:ea typeface="HGｺﾞｼｯｸM" panose="020B0609000000000000" pitchFamily="49" charset="-128"/>
              </a:rPr>
              <a:t>企業</a:t>
            </a:r>
            <a:r>
              <a:rPr lang="ja-JP" altLang="en-US" sz="3200" dirty="0" smtClean="0">
                <a:latin typeface="HGｺﾞｼｯｸM" panose="020B0609000000000000" pitchFamily="49" charset="-128"/>
                <a:ea typeface="HGｺﾞｼｯｸM" panose="020B0609000000000000" pitchFamily="49" charset="-128"/>
              </a:rPr>
              <a:t>である。そのため、</a:t>
            </a:r>
            <a:r>
              <a:rPr lang="en-US" altLang="ja-JP" sz="3200" dirty="0" smtClean="0">
                <a:latin typeface="HGｺﾞｼｯｸM" panose="020B0609000000000000" pitchFamily="49" charset="-128"/>
                <a:ea typeface="HGｺﾞｼｯｸM" panose="020B0609000000000000" pitchFamily="49" charset="-128"/>
              </a:rPr>
              <a:t>CM</a:t>
            </a:r>
            <a:r>
              <a:rPr lang="ja-JP" altLang="en-US" sz="3200" dirty="0" smtClean="0">
                <a:latin typeface="HGｺﾞｼｯｸM" panose="020B0609000000000000" pitchFamily="49" charset="-128"/>
                <a:ea typeface="HGｺﾞｼｯｸM" panose="020B0609000000000000" pitchFamily="49" charset="-128"/>
              </a:rPr>
              <a:t>内容に不快感を感じる人の矛先は企業に向けられ、</a:t>
            </a:r>
            <a:r>
              <a:rPr lang="ja-JP" altLang="en-US" sz="3200" u="sng" dirty="0" smtClean="0">
                <a:latin typeface="HGｺﾞｼｯｸM" panose="020B0609000000000000" pitchFamily="49" charset="-128"/>
                <a:ea typeface="HGｺﾞｼｯｸM" panose="020B0609000000000000" pitchFamily="49" charset="-128"/>
              </a:rPr>
              <a:t>結果商品イメージだけでなく企業イメージも悪くなる。</a:t>
            </a:r>
            <a:endParaRPr kumimoji="1" lang="ja-JP" altLang="en-US" sz="3200" u="sng" dirty="0">
              <a:latin typeface="HGｺﾞｼｯｸM" panose="020B0609000000000000" pitchFamily="49" charset="-128"/>
              <a:ea typeface="HGｺﾞｼｯｸM" panose="020B0609000000000000" pitchFamily="49" charset="-128"/>
            </a:endParaRPr>
          </a:p>
        </p:txBody>
      </p:sp>
      <p:sp>
        <p:nvSpPr>
          <p:cNvPr id="3" name="スライド番号プレースホルダー 2"/>
          <p:cNvSpPr>
            <a:spLocks noGrp="1"/>
          </p:cNvSpPr>
          <p:nvPr>
            <p:ph type="sldNum" sz="quarter" idx="12"/>
          </p:nvPr>
        </p:nvSpPr>
        <p:spPr/>
        <p:txBody>
          <a:bodyPr/>
          <a:lstStyle/>
          <a:p>
            <a:fld id="{EC0BA74B-5681-4C54-A39A-52FAF61526D1}" type="slidenum">
              <a:rPr lang="ja-JP" altLang="en-US" sz="2400" smtClean="0">
                <a:solidFill>
                  <a:schemeClr val="tx1"/>
                </a:solidFill>
              </a:rPr>
              <a:pPr/>
              <a:t>21</a:t>
            </a:fld>
            <a:endParaRPr lang="ja-JP" altLang="en-US" sz="2400" dirty="0">
              <a:solidFill>
                <a:schemeClr val="tx1"/>
              </a:solidFill>
            </a:endParaRPr>
          </a:p>
        </p:txBody>
      </p:sp>
      <p:sp>
        <p:nvSpPr>
          <p:cNvPr id="4" name="テキスト ボックス 3"/>
          <p:cNvSpPr txBox="1"/>
          <p:nvPr/>
        </p:nvSpPr>
        <p:spPr>
          <a:xfrm>
            <a:off x="469900" y="444500"/>
            <a:ext cx="5448300" cy="769441"/>
          </a:xfrm>
          <a:prstGeom prst="rect">
            <a:avLst/>
          </a:prstGeom>
          <a:noFill/>
        </p:spPr>
        <p:txBody>
          <a:bodyPr wrap="square" rtlCol="0">
            <a:spAutoFit/>
          </a:bodyPr>
          <a:lstStyle/>
          <a:p>
            <a:r>
              <a:rPr lang="ja-JP" altLang="en-US" sz="4400" dirty="0" smtClean="0">
                <a:latin typeface="+mj-ea"/>
                <a:ea typeface="+mj-ea"/>
              </a:rPr>
              <a:t>事例からわかる考察</a:t>
            </a:r>
            <a:endParaRPr kumimoji="1" lang="ja-JP" altLang="en-US" sz="4400" dirty="0">
              <a:latin typeface="+mj-ea"/>
              <a:ea typeface="+mj-ea"/>
            </a:endParaRPr>
          </a:p>
        </p:txBody>
      </p:sp>
    </p:spTree>
    <p:extLst>
      <p:ext uri="{BB962C8B-B14F-4D97-AF65-F5344CB8AC3E}">
        <p14:creationId xmlns:p14="http://schemas.microsoft.com/office/powerpoint/2010/main" val="3884428506"/>
      </p:ext>
    </p:extLst>
  </p:cSld>
  <p:clrMapOvr>
    <a:masterClrMapping/>
  </p:clrMapOvr>
  <p:transition spd="slow">
    <p:push dir="u"/>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38200" y="3483813"/>
            <a:ext cx="10515600" cy="2244480"/>
          </a:xfrm>
        </p:spPr>
        <p:txBody>
          <a:bodyPr>
            <a:normAutofit fontScale="90000"/>
          </a:bodyPr>
          <a:lstStyle/>
          <a:p>
            <a:r>
              <a:rPr lang="en-US" altLang="ja-JP" dirty="0" smtClean="0"/>
              <a:t/>
            </a:r>
            <a:br>
              <a:rPr lang="en-US" altLang="ja-JP" dirty="0" smtClean="0"/>
            </a:br>
            <a:r>
              <a:rPr lang="en-US" altLang="ja-JP" dirty="0"/>
              <a:t/>
            </a:r>
            <a:br>
              <a:rPr lang="en-US" altLang="ja-JP" dirty="0"/>
            </a:br>
            <a:r>
              <a:rPr lang="en-US" altLang="ja-JP" dirty="0" smtClean="0"/>
              <a:t/>
            </a:r>
            <a:br>
              <a:rPr lang="en-US" altLang="ja-JP" dirty="0" smtClean="0"/>
            </a:br>
            <a:r>
              <a:rPr lang="en-US" altLang="ja-JP" dirty="0"/>
              <a:t/>
            </a:r>
            <a:br>
              <a:rPr lang="en-US" altLang="ja-JP" dirty="0"/>
            </a:br>
            <a:r>
              <a:rPr lang="ja-JP" altLang="en-US" dirty="0" smtClean="0"/>
              <a:t>仮説２－２）</a:t>
            </a:r>
            <a:r>
              <a:rPr lang="ja-JP" altLang="en-US" dirty="0"/>
              <a:t>　</a:t>
            </a:r>
            <a:r>
              <a:rPr lang="en-US" altLang="ja-JP" dirty="0"/>
              <a:t/>
            </a:r>
            <a:br>
              <a:rPr lang="en-US" altLang="ja-JP" dirty="0"/>
            </a:br>
            <a:r>
              <a:rPr lang="ja-JP" altLang="ja-JP" dirty="0" smtClean="0"/>
              <a:t>広告</a:t>
            </a:r>
            <a:r>
              <a:rPr lang="ja-JP" altLang="ja-JP" dirty="0"/>
              <a:t>内容</a:t>
            </a:r>
            <a:r>
              <a:rPr lang="ja-JP" altLang="ja-JP" dirty="0" smtClean="0"/>
              <a:t>に</a:t>
            </a:r>
            <a:r>
              <a:rPr lang="ja-JP" altLang="en-US" dirty="0" smtClean="0"/>
              <a:t>肯定</a:t>
            </a:r>
            <a:r>
              <a:rPr lang="ja-JP" altLang="ja-JP" dirty="0" smtClean="0"/>
              <a:t>的な消費者</a:t>
            </a:r>
            <a:r>
              <a:rPr lang="ja-JP" altLang="en-US" dirty="0" smtClean="0"/>
              <a:t>の企業に対するイメージは</a:t>
            </a:r>
            <a:r>
              <a:rPr lang="ja-JP" altLang="ja-JP" dirty="0" smtClean="0"/>
              <a:t>、</a:t>
            </a:r>
            <a:r>
              <a:rPr lang="ja-JP" altLang="ja-JP" dirty="0"/>
              <a:t>炎上に対する企業</a:t>
            </a:r>
            <a:r>
              <a:rPr lang="ja-JP" altLang="ja-JP" dirty="0" smtClean="0"/>
              <a:t>の</a:t>
            </a:r>
            <a:r>
              <a:rPr lang="ja-JP" altLang="en-US" dirty="0" smtClean="0"/>
              <a:t>対応によって低下してしま</a:t>
            </a:r>
            <a:r>
              <a:rPr lang="ja-JP" altLang="en-US" dirty="0"/>
              <a:t>う</a:t>
            </a:r>
            <a:r>
              <a:rPr lang="ja-JP" altLang="ja-JP" dirty="0" smtClean="0"/>
              <a:t>傾向</a:t>
            </a:r>
            <a:r>
              <a:rPr lang="ja-JP" altLang="ja-JP" dirty="0"/>
              <a:t>にある</a:t>
            </a:r>
            <a:br>
              <a:rPr lang="ja-JP" altLang="ja-JP" dirty="0"/>
            </a:br>
            <a:r>
              <a:rPr lang="en-US" altLang="ja-JP" dirty="0"/>
              <a:t/>
            </a:r>
            <a:br>
              <a:rPr lang="en-US" altLang="ja-JP" dirty="0"/>
            </a:br>
            <a:r>
              <a:rPr lang="ja-JP" altLang="en-US" dirty="0"/>
              <a:t/>
            </a:r>
            <a:br>
              <a:rPr lang="ja-JP" altLang="en-US" dirty="0"/>
            </a:br>
            <a:endParaRPr kumimoji="1" lang="ja-JP" altLang="en-US" dirty="0"/>
          </a:p>
        </p:txBody>
      </p:sp>
      <p:sp>
        <p:nvSpPr>
          <p:cNvPr id="3" name="スライド番号プレースホルダー 2"/>
          <p:cNvSpPr>
            <a:spLocks noGrp="1"/>
          </p:cNvSpPr>
          <p:nvPr>
            <p:ph type="sldNum" sz="quarter" idx="12"/>
          </p:nvPr>
        </p:nvSpPr>
        <p:spPr/>
        <p:txBody>
          <a:bodyPr/>
          <a:lstStyle/>
          <a:p>
            <a:fld id="{EC0BA74B-5681-4C54-A39A-52FAF61526D1}" type="slidenum">
              <a:rPr lang="ja-JP" altLang="en-US" sz="2400" smtClean="0">
                <a:solidFill>
                  <a:schemeClr val="tx1"/>
                </a:solidFill>
              </a:rPr>
              <a:pPr/>
              <a:t>22</a:t>
            </a:fld>
            <a:endParaRPr lang="ja-JP" altLang="en-US" sz="2400" dirty="0">
              <a:solidFill>
                <a:schemeClr val="tx1"/>
              </a:solidFill>
            </a:endParaRPr>
          </a:p>
        </p:txBody>
      </p:sp>
      <p:sp>
        <p:nvSpPr>
          <p:cNvPr id="6" name="テキスト ボックス 5"/>
          <p:cNvSpPr txBox="1"/>
          <p:nvPr/>
        </p:nvSpPr>
        <p:spPr>
          <a:xfrm>
            <a:off x="838200" y="445477"/>
            <a:ext cx="8997462" cy="2831544"/>
          </a:xfrm>
          <a:prstGeom prst="rect">
            <a:avLst/>
          </a:prstGeom>
          <a:noFill/>
        </p:spPr>
        <p:txBody>
          <a:bodyPr wrap="square" rtlCol="0">
            <a:spAutoFit/>
          </a:bodyPr>
          <a:lstStyle/>
          <a:p>
            <a:r>
              <a:rPr lang="ja-JP" altLang="en-US" sz="4000" dirty="0">
                <a:solidFill>
                  <a:prstClr val="black"/>
                </a:solidFill>
                <a:latin typeface="+mj-ea"/>
                <a:ea typeface="+mj-ea"/>
              </a:rPr>
              <a:t>仮説２－１）</a:t>
            </a:r>
            <a:r>
              <a:rPr lang="ja-JP" altLang="en-US" sz="4000" dirty="0">
                <a:solidFill>
                  <a:prstClr val="black"/>
                </a:solidFill>
                <a:latin typeface="Calibri Light" panose="020F0302020204030204"/>
              </a:rPr>
              <a:t>　</a:t>
            </a:r>
            <a:r>
              <a:rPr lang="en-US" altLang="ja-JP" sz="4000" dirty="0">
                <a:solidFill>
                  <a:prstClr val="black"/>
                </a:solidFill>
                <a:latin typeface="Calibri Light" panose="020F0302020204030204"/>
              </a:rPr>
              <a:t/>
            </a:r>
            <a:br>
              <a:rPr lang="en-US" altLang="ja-JP" sz="4000" dirty="0">
                <a:solidFill>
                  <a:prstClr val="black"/>
                </a:solidFill>
                <a:latin typeface="Calibri Light" panose="020F0302020204030204"/>
              </a:rPr>
            </a:br>
            <a:r>
              <a:rPr lang="ja-JP" altLang="en-US" sz="4000" dirty="0">
                <a:solidFill>
                  <a:prstClr val="black"/>
                </a:solidFill>
                <a:latin typeface="+mj-ea"/>
                <a:ea typeface="+mj-ea"/>
              </a:rPr>
              <a:t>広告内容に不快感を覚えた消費者の企業に対するイメージは、炎上に対する企業の対応次第で改善させられる</a:t>
            </a:r>
            <a:r>
              <a:rPr lang="en-US" altLang="ja-JP" sz="4000" dirty="0">
                <a:solidFill>
                  <a:prstClr val="black"/>
                </a:solidFill>
                <a:latin typeface="Calibri Light" panose="020F0302020204030204"/>
              </a:rPr>
              <a:t/>
            </a:r>
            <a:br>
              <a:rPr lang="en-US" altLang="ja-JP" sz="4000" dirty="0">
                <a:solidFill>
                  <a:prstClr val="black"/>
                </a:solidFill>
                <a:latin typeface="Calibri Light" panose="020F0302020204030204"/>
              </a:rPr>
            </a:br>
            <a:endParaRPr lang="ja-JP" altLang="en-US" dirty="0">
              <a:solidFill>
                <a:prstClr val="black"/>
              </a:solidFill>
              <a:latin typeface="HGP明朝B" panose="02020800000000000000" pitchFamily="18" charset="-128"/>
            </a:endParaRPr>
          </a:p>
        </p:txBody>
      </p:sp>
    </p:spTree>
    <p:extLst>
      <p:ext uri="{BB962C8B-B14F-4D97-AF65-F5344CB8AC3E}">
        <p14:creationId xmlns:p14="http://schemas.microsoft.com/office/powerpoint/2010/main" val="73235027"/>
      </p:ext>
    </p:extLst>
  </p:cSld>
  <p:clrMapOvr>
    <a:masterClrMapping/>
  </p:clrMapOvr>
  <p:transition spd="slow">
    <p:push dir="u"/>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38200" y="80961"/>
            <a:ext cx="10515600" cy="922339"/>
          </a:xfrm>
        </p:spPr>
        <p:txBody>
          <a:bodyPr>
            <a:normAutofit/>
          </a:bodyPr>
          <a:lstStyle/>
          <a:p>
            <a:r>
              <a:rPr kumimoji="1" lang="ja-JP" altLang="en-US" sz="3600" dirty="0" smtClean="0"/>
              <a:t>参考文献</a:t>
            </a:r>
            <a:endParaRPr kumimoji="1" lang="ja-JP" altLang="en-US" sz="3600" dirty="0"/>
          </a:p>
        </p:txBody>
      </p:sp>
      <p:sp>
        <p:nvSpPr>
          <p:cNvPr id="3" name="コンテンツ プレースホルダー 2"/>
          <p:cNvSpPr>
            <a:spLocks noGrp="1"/>
          </p:cNvSpPr>
          <p:nvPr>
            <p:ph idx="1"/>
          </p:nvPr>
        </p:nvSpPr>
        <p:spPr>
          <a:xfrm>
            <a:off x="838200" y="911224"/>
            <a:ext cx="11036300" cy="5314951"/>
          </a:xfrm>
        </p:spPr>
        <p:txBody>
          <a:bodyPr>
            <a:normAutofit fontScale="92500" lnSpcReduction="20000"/>
          </a:bodyPr>
          <a:lstStyle/>
          <a:p>
            <a:r>
              <a:rPr lang="ja-JP" altLang="en-US" sz="1050" dirty="0"/>
              <a:t>広告会議</a:t>
            </a:r>
            <a:r>
              <a:rPr lang="en-US" altLang="ja-JP" sz="1050" dirty="0"/>
              <a:t>2010､3/1</a:t>
            </a:r>
            <a:r>
              <a:rPr lang="ja-JP" altLang="en-US" sz="1050" dirty="0"/>
              <a:t>号</a:t>
            </a:r>
            <a:r>
              <a:rPr lang="en-US" altLang="ja-JP" sz="1050" dirty="0" smtClean="0"/>
              <a:t>27p</a:t>
            </a:r>
            <a:endParaRPr lang="en-US" altLang="ja-JP" sz="1050" dirty="0"/>
          </a:p>
          <a:p>
            <a:r>
              <a:rPr lang="ja-JP" altLang="en-US" sz="1050" dirty="0" smtClean="0"/>
              <a:t>吉見 憲二著　（</a:t>
            </a:r>
            <a:r>
              <a:rPr lang="en-US" altLang="ja-JP" sz="1050" dirty="0" smtClean="0"/>
              <a:t>2015/2/28</a:t>
            </a:r>
            <a:r>
              <a:rPr lang="ja-JP" altLang="en-US" sz="1050" dirty="0" smtClean="0"/>
              <a:t>）　</a:t>
            </a:r>
            <a:r>
              <a:rPr lang="en-US" altLang="ja-JP" sz="1050" dirty="0" smtClean="0"/>
              <a:t>『</a:t>
            </a:r>
            <a:r>
              <a:rPr lang="ja-JP" altLang="en-US" sz="1050" dirty="0" smtClean="0"/>
              <a:t>イベントスタディ法を用いたソーシャルメディアにおける炎上事例の検討</a:t>
            </a:r>
            <a:r>
              <a:rPr lang="en-US" altLang="ja-JP" sz="1050" dirty="0" smtClean="0"/>
              <a:t>』</a:t>
            </a:r>
          </a:p>
          <a:p>
            <a:r>
              <a:rPr lang="ja-JP" altLang="en-US" sz="1050" dirty="0" smtClean="0"/>
              <a:t>廣松 毅著（</a:t>
            </a:r>
            <a:r>
              <a:rPr lang="en-US" altLang="ja-JP" sz="1050" dirty="0" smtClean="0"/>
              <a:t>2011/11</a:t>
            </a:r>
            <a:r>
              <a:rPr lang="ja-JP" altLang="en-US" sz="1050" dirty="0" smtClean="0"/>
              <a:t>）　</a:t>
            </a:r>
            <a:r>
              <a:rPr lang="en-US" altLang="ja-JP" sz="1050" dirty="0" smtClean="0"/>
              <a:t>『</a:t>
            </a:r>
            <a:r>
              <a:rPr lang="ja-JP" altLang="en-US" sz="1050" dirty="0"/>
              <a:t>情報セキュリティ事故が企画価値に与える影響の分析</a:t>
            </a:r>
            <a:r>
              <a:rPr lang="en-US" altLang="ja-JP" sz="1050" dirty="0"/>
              <a:t>―</a:t>
            </a:r>
            <a:r>
              <a:rPr lang="ja-JP" altLang="en-US" sz="1050" dirty="0"/>
              <a:t>イベント･スタディ法を用いたリスク評価の試み</a:t>
            </a:r>
            <a:r>
              <a:rPr lang="en-US" altLang="ja-JP" sz="1050" dirty="0"/>
              <a:t>―</a:t>
            </a:r>
            <a:r>
              <a:rPr lang="ja-JP" altLang="en-US" sz="1050" dirty="0"/>
              <a:t>　</a:t>
            </a:r>
            <a:r>
              <a:rPr lang="en-US" altLang="ja-JP" sz="1050" dirty="0" smtClean="0"/>
              <a:t>』</a:t>
            </a:r>
          </a:p>
          <a:p>
            <a:r>
              <a:rPr lang="ja-JP" altLang="en-US" sz="1050" dirty="0" smtClean="0"/>
              <a:t>細川 一成著（</a:t>
            </a:r>
            <a:r>
              <a:rPr lang="en-US" altLang="ja-JP" sz="1050" dirty="0" smtClean="0"/>
              <a:t>2013/9/20</a:t>
            </a:r>
            <a:r>
              <a:rPr lang="ja-JP" altLang="en-US" sz="1050" dirty="0" smtClean="0"/>
              <a:t>）　</a:t>
            </a:r>
            <a:r>
              <a:rPr lang="en-US" altLang="ja-JP" sz="1050" dirty="0" smtClean="0"/>
              <a:t>『</a:t>
            </a:r>
            <a:r>
              <a:rPr lang="ja-JP" altLang="en-US" sz="1050" dirty="0" smtClean="0"/>
              <a:t>情報発信と効果的な広報</a:t>
            </a:r>
            <a:r>
              <a:rPr lang="en-US" altLang="ja-JP" sz="1050" dirty="0" smtClean="0"/>
              <a:t>』</a:t>
            </a:r>
          </a:p>
          <a:p>
            <a:r>
              <a:rPr lang="ja-JP" altLang="en-US" sz="1050" dirty="0"/>
              <a:t>コバーチ・</a:t>
            </a:r>
            <a:r>
              <a:rPr lang="ja-JP" altLang="en-US" sz="1050" dirty="0" smtClean="0"/>
              <a:t>エメシェ著　（</a:t>
            </a:r>
            <a:r>
              <a:rPr lang="en-US" altLang="ja-JP" sz="1050" dirty="0" smtClean="0"/>
              <a:t>2015/6/13</a:t>
            </a:r>
            <a:r>
              <a:rPr lang="ja-JP" altLang="en-US" sz="1050" dirty="0" smtClean="0"/>
              <a:t>）　</a:t>
            </a:r>
            <a:r>
              <a:rPr lang="en-US" altLang="ja-JP" sz="1050" dirty="0" smtClean="0"/>
              <a:t>『</a:t>
            </a:r>
            <a:r>
              <a:rPr lang="ja-JP" altLang="en-US" sz="1050" dirty="0" smtClean="0"/>
              <a:t>メディア</a:t>
            </a:r>
            <a:r>
              <a:rPr lang="ja-JP" altLang="en-US" sz="1050" dirty="0"/>
              <a:t>で現れる謝罪の比較</a:t>
            </a:r>
            <a:r>
              <a:rPr lang="ja-JP" altLang="en-US" sz="1050" dirty="0" smtClean="0"/>
              <a:t>研究</a:t>
            </a:r>
            <a:r>
              <a:rPr lang="en-US" altLang="ja-JP" sz="1050" dirty="0" smtClean="0"/>
              <a:t>』</a:t>
            </a:r>
            <a:endParaRPr lang="ja-JP" altLang="en-US" sz="1050" dirty="0"/>
          </a:p>
          <a:p>
            <a:r>
              <a:rPr lang="ja-JP" altLang="en-US" sz="1050" dirty="0"/>
              <a:t> ネット炎上の研究 「炎上の分類・事例と炎上参加者属性」 </a:t>
            </a:r>
            <a:r>
              <a:rPr lang="en-US" altLang="ja-JP" sz="1050" dirty="0" smtClean="0">
                <a:hlinkClick r:id="rId2"/>
              </a:rPr>
              <a:t>http</a:t>
            </a:r>
            <a:r>
              <a:rPr lang="en-US" altLang="ja-JP" sz="1050" dirty="0">
                <a:hlinkClick r:id="rId2"/>
              </a:rPr>
              <a:t>://</a:t>
            </a:r>
            <a:r>
              <a:rPr lang="en-US" altLang="ja-JP" sz="1050" dirty="0" smtClean="0">
                <a:hlinkClick r:id="rId2"/>
              </a:rPr>
              <a:t>www.glocom.ac.jp/wp-content/uploads/2016/04/20160510_Yamaguchi.pdf</a:t>
            </a:r>
            <a:r>
              <a:rPr lang="ja-JP" altLang="en-US" sz="1050" dirty="0" smtClean="0"/>
              <a:t>　</a:t>
            </a:r>
            <a:endParaRPr lang="en-US" altLang="ja-JP" sz="1050" dirty="0" smtClean="0"/>
          </a:p>
          <a:p>
            <a:r>
              <a:rPr lang="ja-JP" altLang="en-US" sz="1050" dirty="0" smtClean="0"/>
              <a:t>炎上タイプ</a:t>
            </a:r>
            <a:r>
              <a:rPr lang="en-US" altLang="ja-JP" sz="1050" dirty="0" smtClean="0"/>
              <a:t>15</a:t>
            </a:r>
            <a:r>
              <a:rPr lang="ja-JP" altLang="en-US" sz="1050" dirty="0" smtClean="0"/>
              <a:t>種類と</a:t>
            </a:r>
            <a:r>
              <a:rPr lang="en-US" altLang="ja-JP" sz="1050" dirty="0" smtClean="0"/>
              <a:t>6</a:t>
            </a:r>
            <a:r>
              <a:rPr lang="ja-JP" altLang="en-US" sz="1050" dirty="0" smtClean="0"/>
              <a:t>種類の火種から学ぶネット炎上対策の基礎　</a:t>
            </a:r>
            <a:r>
              <a:rPr lang="en-US" altLang="ja-JP" sz="1050" dirty="0" smtClean="0">
                <a:hlinkClick r:id="rId3"/>
              </a:rPr>
              <a:t>http</a:t>
            </a:r>
            <a:r>
              <a:rPr lang="en-US" altLang="ja-JP" sz="1050" dirty="0">
                <a:hlinkClick r:id="rId3"/>
              </a:rPr>
              <a:t>://</a:t>
            </a:r>
            <a:r>
              <a:rPr lang="en-US" altLang="ja-JP" sz="1050" dirty="0" smtClean="0">
                <a:hlinkClick r:id="rId3"/>
              </a:rPr>
              <a:t>studio-nq.com/web-marketing/812</a:t>
            </a:r>
            <a:r>
              <a:rPr lang="ja-JP" altLang="en-US" sz="1050" dirty="0" smtClean="0"/>
              <a:t>　</a:t>
            </a:r>
            <a:endParaRPr lang="en-US" altLang="ja-JP" sz="1050" dirty="0" smtClean="0"/>
          </a:p>
          <a:p>
            <a:r>
              <a:rPr lang="ja-JP" altLang="en-US" sz="1050" dirty="0"/>
              <a:t>ソーシャルメディア上の炎上を防ぐリスクモニタリングのポイント</a:t>
            </a:r>
            <a:r>
              <a:rPr lang="ja-JP" altLang="en-US" sz="1050" dirty="0" smtClean="0"/>
              <a:t>まとめ</a:t>
            </a:r>
            <a:r>
              <a:rPr lang="ja-JP" altLang="en-US" sz="1050" dirty="0"/>
              <a:t>　</a:t>
            </a:r>
            <a:r>
              <a:rPr lang="en-US" altLang="ja-JP" sz="1050" dirty="0" smtClean="0">
                <a:hlinkClick r:id="rId4"/>
              </a:rPr>
              <a:t>http</a:t>
            </a:r>
            <a:r>
              <a:rPr lang="en-US" altLang="ja-JP" sz="1050" dirty="0">
                <a:hlinkClick r:id="rId4"/>
              </a:rPr>
              <a:t>://www.tribalmedia.co.jp/blog/?</a:t>
            </a:r>
            <a:r>
              <a:rPr lang="en-US" altLang="ja-JP" sz="1050" dirty="0" smtClean="0">
                <a:hlinkClick r:id="rId4"/>
              </a:rPr>
              <a:t>p=9013</a:t>
            </a:r>
            <a:endParaRPr lang="en-US" altLang="ja-JP" sz="1050" dirty="0" smtClean="0"/>
          </a:p>
          <a:p>
            <a:r>
              <a:rPr lang="ja-JP" altLang="en-US" sz="1050" dirty="0"/>
              <a:t>もしもあなたの会社が「炎上」してしまったら？ソーシャルリスク対応の３</a:t>
            </a:r>
            <a:r>
              <a:rPr lang="ja-JP" altLang="en-US" sz="1050" dirty="0" smtClean="0"/>
              <a:t>ステップ</a:t>
            </a:r>
            <a:r>
              <a:rPr lang="en-US" altLang="ja-JP" sz="1050" dirty="0" smtClean="0">
                <a:hlinkClick r:id="rId5"/>
              </a:rPr>
              <a:t>http</a:t>
            </a:r>
            <a:r>
              <a:rPr lang="en-US" altLang="ja-JP" sz="1050" dirty="0">
                <a:hlinkClick r:id="rId5"/>
              </a:rPr>
              <a:t>://</a:t>
            </a:r>
            <a:r>
              <a:rPr lang="en-US" altLang="ja-JP" sz="1050" dirty="0" smtClean="0">
                <a:hlinkClick r:id="rId5"/>
              </a:rPr>
              <a:t>mag.sendenkaigi.com/kouhou/201501/digital-pr/004076.php</a:t>
            </a:r>
            <a:r>
              <a:rPr lang="ja-JP" altLang="en-US" sz="1050" dirty="0" smtClean="0"/>
              <a:t>　</a:t>
            </a:r>
            <a:endParaRPr lang="en-US" altLang="ja-JP" sz="1050" dirty="0" smtClean="0"/>
          </a:p>
          <a:p>
            <a:r>
              <a:rPr lang="ja-JP" altLang="en-US" sz="1050" dirty="0"/>
              <a:t>この広告が</a:t>
            </a:r>
            <a:r>
              <a:rPr lang="en-US" altLang="ja-JP" sz="1050" dirty="0"/>
              <a:t>､</a:t>
            </a:r>
            <a:r>
              <a:rPr lang="ja-JP" altLang="en-US" sz="1050" dirty="0"/>
              <a:t>なぜ炎上したのかわかります</a:t>
            </a:r>
            <a:r>
              <a:rPr lang="ja-JP" altLang="en-US" sz="1050" dirty="0" smtClean="0"/>
              <a:t>か</a:t>
            </a:r>
            <a:r>
              <a:rPr lang="en-US" altLang="ja-JP" sz="1050" dirty="0" smtClean="0"/>
              <a:t>―</a:t>
            </a:r>
            <a:r>
              <a:rPr lang="ja-JP" altLang="en-US" sz="1050" dirty="0" smtClean="0"/>
              <a:t>世界に広がる</a:t>
            </a:r>
            <a:r>
              <a:rPr lang="en-US" altLang="ja-JP" sz="1050" dirty="0" smtClean="0"/>
              <a:t>｢</a:t>
            </a:r>
            <a:r>
              <a:rPr lang="ja-JP" altLang="en-US" sz="1050" dirty="0" smtClean="0"/>
              <a:t>炎上</a:t>
            </a:r>
            <a:r>
              <a:rPr lang="en-US" altLang="ja-JP" sz="1050" dirty="0" smtClean="0"/>
              <a:t>｣</a:t>
            </a:r>
            <a:r>
              <a:rPr lang="ja-JP" altLang="en-US" sz="1050" dirty="0" smtClean="0"/>
              <a:t>と言論の不自由</a:t>
            </a:r>
            <a:r>
              <a:rPr lang="en-US" altLang="ja-JP" sz="1050" dirty="0" smtClean="0">
                <a:hlinkClick r:id="rId6"/>
              </a:rPr>
              <a:t>http://toyokeizai.net/articles/-/113897?page=4</a:t>
            </a:r>
            <a:r>
              <a:rPr lang="ja-JP" altLang="en-US" sz="1050" dirty="0" smtClean="0"/>
              <a:t>　</a:t>
            </a:r>
            <a:endParaRPr lang="en-US" altLang="ja-JP" sz="1050" dirty="0" smtClean="0"/>
          </a:p>
          <a:p>
            <a:r>
              <a:rPr lang="ja-JP" altLang="en-US" sz="1050" dirty="0" smtClean="0"/>
              <a:t>寛容さを失う日本人と「一発レッド社会」</a:t>
            </a:r>
            <a:r>
              <a:rPr lang="en-US" altLang="ja-JP" sz="1050" dirty="0" smtClean="0">
                <a:hlinkClick r:id="rId7"/>
              </a:rPr>
              <a:t>http://ironna.jp/theme/546</a:t>
            </a:r>
            <a:endParaRPr lang="en-US" altLang="ja-JP" sz="1050" dirty="0" smtClean="0"/>
          </a:p>
          <a:p>
            <a:r>
              <a:rPr lang="en-US" altLang="ja-JP" sz="1050" dirty="0" smtClean="0">
                <a:hlinkClick r:id="rId8"/>
              </a:rPr>
              <a:t>http</a:t>
            </a:r>
            <a:r>
              <a:rPr lang="en-US" altLang="ja-JP" sz="1050" dirty="0">
                <a:hlinkClick r:id="rId8"/>
              </a:rPr>
              <a:t>://mass-ronbun.up.seesaa.net/image/2015spring_B2_Kovacs.pdf</a:t>
            </a:r>
            <a:endParaRPr lang="en-US" altLang="ja-JP" sz="1050" dirty="0" smtClean="0"/>
          </a:p>
          <a:p>
            <a:r>
              <a:rPr lang="ja-JP" altLang="ja-JP" sz="1050" dirty="0"/>
              <a:t>福袋の中身が詐欺と昨年炎上した業者が今年も炎上</a:t>
            </a:r>
            <a:r>
              <a:rPr lang="ja-JP" altLang="ja-JP" sz="1050" dirty="0" smtClean="0"/>
              <a:t>ｗｗｗｗｗ</a:t>
            </a:r>
            <a:r>
              <a:rPr lang="ja-JP" altLang="en-US" sz="1050" dirty="0" smtClean="0"/>
              <a:t>　</a:t>
            </a:r>
            <a:r>
              <a:rPr lang="en-US" altLang="ja-JP" sz="1050" u="sng" dirty="0" smtClean="0">
                <a:hlinkClick r:id="rId9"/>
              </a:rPr>
              <a:t>http</a:t>
            </a:r>
            <a:r>
              <a:rPr lang="en-US" altLang="ja-JP" sz="1050" u="sng" dirty="0">
                <a:hlinkClick r:id="rId9"/>
              </a:rPr>
              <a:t>://</a:t>
            </a:r>
            <a:r>
              <a:rPr lang="en-US" altLang="ja-JP" sz="1050" u="sng" dirty="0" smtClean="0">
                <a:hlinkClick r:id="rId9"/>
              </a:rPr>
              <a:t>blog.livedoor.jp/rbkyn844/archives/8334492.html</a:t>
            </a:r>
            <a:endParaRPr lang="ja-JP" altLang="ja-JP" sz="1050" dirty="0" smtClean="0"/>
          </a:p>
          <a:p>
            <a:r>
              <a:rPr lang="ja-JP" altLang="ja-JP" sz="1050" dirty="0" smtClean="0"/>
              <a:t>広告</a:t>
            </a:r>
            <a:r>
              <a:rPr lang="ja-JP" altLang="ja-JP" sz="1050" dirty="0"/>
              <a:t>よりもデカ</a:t>
            </a:r>
            <a:r>
              <a:rPr lang="ja-JP" altLang="ja-JP" sz="1050" dirty="0" err="1"/>
              <a:t>い</a:t>
            </a:r>
            <a:r>
              <a:rPr lang="ja-JP" altLang="ja-JP" sz="1050" dirty="0"/>
              <a:t>！ 従業員の</a:t>
            </a:r>
            <a:r>
              <a:rPr lang="en-US" altLang="ja-JP" sz="1050" dirty="0"/>
              <a:t>SNS</a:t>
            </a:r>
            <a:r>
              <a:rPr lang="ja-JP" altLang="ja-JP" sz="1050" dirty="0"/>
              <a:t>は企業イメージにすごく影響します【調査結果</a:t>
            </a:r>
            <a:r>
              <a:rPr lang="ja-JP" altLang="ja-JP" sz="1050" dirty="0" smtClean="0"/>
              <a:t>】</a:t>
            </a:r>
            <a:r>
              <a:rPr lang="ja-JP" altLang="en-US" sz="1050" dirty="0" smtClean="0"/>
              <a:t>　</a:t>
            </a:r>
            <a:r>
              <a:rPr lang="en-US" altLang="ja-JP" sz="1050" u="sng" dirty="0" smtClean="0">
                <a:hlinkClick r:id="rId10"/>
              </a:rPr>
              <a:t>http</a:t>
            </a:r>
            <a:r>
              <a:rPr lang="en-US" altLang="ja-JP" sz="1050" u="sng" dirty="0">
                <a:hlinkClick r:id="rId10"/>
              </a:rPr>
              <a:t>://www.tabroid.jp/news/2015/02/sns-ek-773.html</a:t>
            </a:r>
            <a:endParaRPr lang="ja-JP" altLang="ja-JP" sz="1050" dirty="0"/>
          </a:p>
          <a:p>
            <a:r>
              <a:rPr lang="en-US" altLang="ja-JP" sz="1050" dirty="0"/>
              <a:t> </a:t>
            </a:r>
            <a:r>
              <a:rPr lang="ja-JP" altLang="ja-JP" sz="1050" dirty="0" smtClean="0"/>
              <a:t>企業</a:t>
            </a:r>
            <a:r>
              <a:rPr lang="ja-JP" altLang="ja-JP" sz="1050" dirty="0"/>
              <a:t>は、いつから非難と戦う時代になったのか？</a:t>
            </a:r>
            <a:r>
              <a:rPr lang="en-US" altLang="ja-JP" sz="1050" dirty="0"/>
              <a:t> — </a:t>
            </a:r>
            <a:r>
              <a:rPr lang="ja-JP" altLang="ja-JP" sz="1050" dirty="0"/>
              <a:t>日清の</a:t>
            </a:r>
            <a:r>
              <a:rPr lang="en-US" altLang="ja-JP" sz="1050" dirty="0"/>
              <a:t>CM</a:t>
            </a:r>
            <a:r>
              <a:rPr lang="ja-JP" altLang="ja-JP" sz="1050" dirty="0"/>
              <a:t>問題から見えてくる</a:t>
            </a:r>
            <a:r>
              <a:rPr lang="ja-JP" altLang="ja-JP" sz="1050" dirty="0" smtClean="0"/>
              <a:t>こと</a:t>
            </a:r>
            <a:r>
              <a:rPr lang="ja-JP" altLang="en-US" sz="1050" dirty="0" smtClean="0"/>
              <a:t>　</a:t>
            </a:r>
            <a:r>
              <a:rPr lang="en-US" altLang="ja-JP" sz="1050" u="sng" dirty="0" smtClean="0">
                <a:hlinkClick r:id="rId11"/>
              </a:rPr>
              <a:t>http</a:t>
            </a:r>
            <a:r>
              <a:rPr lang="en-US" altLang="ja-JP" sz="1050" u="sng" dirty="0">
                <a:hlinkClick r:id="rId11"/>
              </a:rPr>
              <a:t>://www.advertimes.com/20160421/article223143/2/</a:t>
            </a:r>
            <a:endParaRPr lang="ja-JP" altLang="ja-JP" sz="1050" dirty="0"/>
          </a:p>
          <a:p>
            <a:r>
              <a:rPr lang="en-US" altLang="ja-JP" sz="1050" dirty="0"/>
              <a:t> </a:t>
            </a:r>
            <a:r>
              <a:rPr lang="ja-JP" altLang="ja-JP" sz="1050" dirty="0" smtClean="0"/>
              <a:t>日清</a:t>
            </a:r>
            <a:r>
              <a:rPr lang="ja-JP" altLang="ja-JP" sz="1050" dirty="0"/>
              <a:t>カップヌードルファンたちが「静かに」離れ始めている…中止</a:t>
            </a:r>
            <a:r>
              <a:rPr lang="en-US" altLang="ja-JP" sz="1050" dirty="0"/>
              <a:t>CM</a:t>
            </a:r>
            <a:r>
              <a:rPr lang="ja-JP" altLang="ja-JP" sz="1050" dirty="0" err="1"/>
              <a:t>への</a:t>
            </a:r>
            <a:r>
              <a:rPr lang="ja-JP" altLang="ja-JP" sz="1050" dirty="0" smtClean="0"/>
              <a:t>嫌悪感</a:t>
            </a:r>
            <a:r>
              <a:rPr lang="ja-JP" altLang="en-US" sz="1050" dirty="0" smtClean="0"/>
              <a:t>　</a:t>
            </a:r>
            <a:r>
              <a:rPr lang="en-US" altLang="ja-JP" sz="1050" u="sng" dirty="0" smtClean="0">
                <a:hlinkClick r:id="rId12"/>
              </a:rPr>
              <a:t>http</a:t>
            </a:r>
            <a:r>
              <a:rPr lang="en-US" altLang="ja-JP" sz="1050" u="sng" dirty="0">
                <a:hlinkClick r:id="rId12"/>
              </a:rPr>
              <a:t>://biz-journal.jp/2016/04/post_14921_3.html</a:t>
            </a:r>
            <a:endParaRPr lang="ja-JP" altLang="ja-JP" sz="1050" dirty="0"/>
          </a:p>
          <a:p>
            <a:r>
              <a:rPr lang="en-US" altLang="ja-JP" sz="1050" dirty="0"/>
              <a:t> </a:t>
            </a:r>
            <a:r>
              <a:rPr lang="en-US" altLang="ja-JP" sz="1050" dirty="0" smtClean="0"/>
              <a:t>TVCM</a:t>
            </a:r>
            <a:r>
              <a:rPr lang="ja-JP" altLang="ja-JP" sz="1050" dirty="0"/>
              <a:t>の</a:t>
            </a:r>
            <a:r>
              <a:rPr lang="en-US" altLang="ja-JP" sz="1050" dirty="0"/>
              <a:t>1</a:t>
            </a:r>
            <a:r>
              <a:rPr lang="ja-JP" altLang="ja-JP" sz="1050" dirty="0"/>
              <a:t>素材当たりの投下量の目安はどれくらい？</a:t>
            </a:r>
            <a:r>
              <a:rPr lang="en-US" altLang="ja-JP" sz="1050" dirty="0"/>
              <a:t> CM</a:t>
            </a:r>
            <a:r>
              <a:rPr lang="ja-JP" altLang="ja-JP" sz="1050" dirty="0"/>
              <a:t>投下量と認知率などの関係がわかる</a:t>
            </a:r>
            <a:r>
              <a:rPr lang="en-US" altLang="ja-JP" sz="1050" dirty="0"/>
              <a:t>TV-CM</a:t>
            </a:r>
            <a:r>
              <a:rPr lang="ja-JP" altLang="ja-JP" sz="1050" dirty="0" smtClean="0"/>
              <a:t>カルテ</a:t>
            </a:r>
            <a:r>
              <a:rPr lang="ja-JP" altLang="en-US" sz="1050" dirty="0" smtClean="0"/>
              <a:t>　</a:t>
            </a:r>
            <a:r>
              <a:rPr lang="en-US" altLang="ja-JP" sz="1050" u="sng" dirty="0" smtClean="0">
                <a:hlinkClick r:id="rId13"/>
              </a:rPr>
              <a:t>http</a:t>
            </a:r>
            <a:r>
              <a:rPr lang="en-US" altLang="ja-JP" sz="1050" u="sng" dirty="0">
                <a:hlinkClick r:id="rId13"/>
              </a:rPr>
              <a:t>://www.videor.co.jp/solution/issue/media-planning/tv-cm-karte.htm</a:t>
            </a:r>
            <a:endParaRPr lang="ja-JP" altLang="ja-JP" sz="1050" dirty="0"/>
          </a:p>
          <a:p>
            <a:r>
              <a:rPr lang="en-US" altLang="ja-JP" sz="1050" dirty="0"/>
              <a:t> </a:t>
            </a:r>
            <a:r>
              <a:rPr lang="ja-JP" altLang="ja-JP" sz="1050" dirty="0" smtClean="0"/>
              <a:t>ガリガリ</a:t>
            </a:r>
            <a:r>
              <a:rPr lang="ja-JP" altLang="ja-JP" sz="1050" dirty="0"/>
              <a:t>君とカップヌードル「攻めた</a:t>
            </a:r>
            <a:r>
              <a:rPr lang="en-US" altLang="ja-JP" sz="1050" dirty="0"/>
              <a:t>CM</a:t>
            </a:r>
            <a:r>
              <a:rPr lang="ja-JP" altLang="ja-JP" sz="1050" dirty="0"/>
              <a:t>」の命運を分けたものはなに</a:t>
            </a:r>
            <a:r>
              <a:rPr lang="ja-JP" altLang="ja-JP" sz="1050" dirty="0" smtClean="0"/>
              <a:t>か</a:t>
            </a:r>
            <a:r>
              <a:rPr lang="ja-JP" altLang="en-US" sz="1050" dirty="0" smtClean="0"/>
              <a:t>　</a:t>
            </a:r>
            <a:r>
              <a:rPr lang="en-US" altLang="ja-JP" sz="1050" u="sng" dirty="0" smtClean="0">
                <a:hlinkClick r:id="rId14"/>
              </a:rPr>
              <a:t>http</a:t>
            </a:r>
            <a:r>
              <a:rPr lang="en-US" altLang="ja-JP" sz="1050" u="sng" dirty="0">
                <a:hlinkClick r:id="rId14"/>
              </a:rPr>
              <a:t>://www.itmedia.co.jp/business/articles/1604/12/news050.html</a:t>
            </a:r>
            <a:endParaRPr lang="ja-JP" altLang="ja-JP" sz="1050" dirty="0"/>
          </a:p>
          <a:p>
            <a:r>
              <a:rPr lang="en-US" altLang="ja-JP" sz="1050" dirty="0"/>
              <a:t> </a:t>
            </a:r>
            <a:r>
              <a:rPr lang="ja-JP" altLang="ja-JP" sz="1050" dirty="0" smtClean="0"/>
              <a:t>ネット</a:t>
            </a:r>
            <a:r>
              <a:rPr lang="ja-JP" altLang="ja-JP" sz="1050" dirty="0"/>
              <a:t>炎上</a:t>
            </a:r>
            <a:r>
              <a:rPr lang="ja-JP" altLang="ja-JP" sz="1050" dirty="0" smtClean="0"/>
              <a:t>レポート</a:t>
            </a:r>
            <a:r>
              <a:rPr lang="ja-JP" altLang="en-US" sz="1050" dirty="0" smtClean="0"/>
              <a:t>　</a:t>
            </a:r>
            <a:r>
              <a:rPr lang="en-US" altLang="ja-JP" sz="1050" u="sng" dirty="0" smtClean="0">
                <a:hlinkClick r:id="rId15"/>
              </a:rPr>
              <a:t>https</a:t>
            </a:r>
            <a:r>
              <a:rPr lang="en-US" altLang="ja-JP" sz="1050" u="sng" dirty="0">
                <a:hlinkClick r:id="rId15"/>
              </a:rPr>
              <a:t>://www.eltes-orm.com/report/id1512/</a:t>
            </a:r>
            <a:endParaRPr lang="ja-JP" altLang="ja-JP" sz="1050" dirty="0"/>
          </a:p>
          <a:p>
            <a:r>
              <a:rPr lang="en-US" altLang="ja-JP" sz="1050" dirty="0"/>
              <a:t> </a:t>
            </a:r>
            <a:r>
              <a:rPr lang="ja-JP" altLang="ja-JP" sz="1050" dirty="0" smtClean="0"/>
              <a:t>ビジネス</a:t>
            </a:r>
            <a:r>
              <a:rPr lang="ja-JP" altLang="ja-JP" sz="1050" dirty="0"/>
              <a:t>やクレームでの謝罪で信頼に変わる謝り方</a:t>
            </a:r>
            <a:r>
              <a:rPr lang="ja-JP" altLang="ja-JP" sz="1050" dirty="0" smtClean="0"/>
              <a:t>！</a:t>
            </a:r>
            <a:r>
              <a:rPr lang="en-US" altLang="ja-JP" sz="1050" u="sng" dirty="0" smtClean="0">
                <a:hlinkClick r:id="rId16"/>
              </a:rPr>
              <a:t>http</a:t>
            </a:r>
            <a:r>
              <a:rPr lang="en-US" altLang="ja-JP" sz="1050" u="sng" dirty="0">
                <a:hlinkClick r:id="rId16"/>
              </a:rPr>
              <a:t>://lifehack-ism.biz/archives/445</a:t>
            </a:r>
            <a:endParaRPr lang="ja-JP" altLang="ja-JP" sz="1050" dirty="0"/>
          </a:p>
          <a:p>
            <a:r>
              <a:rPr lang="en-US" altLang="ja-JP" sz="1050" dirty="0"/>
              <a:t> </a:t>
            </a:r>
            <a:r>
              <a:rPr lang="ja-JP" altLang="ja-JP" sz="1050" dirty="0" smtClean="0"/>
              <a:t>【</a:t>
            </a:r>
            <a:r>
              <a:rPr lang="ja-JP" altLang="ja-JP" sz="1050" dirty="0"/>
              <a:t>調査】テレビ</a:t>
            </a:r>
            <a:r>
              <a:rPr lang="en-US" altLang="ja-JP" sz="1050" dirty="0"/>
              <a:t>CM</a:t>
            </a:r>
            <a:r>
              <a:rPr lang="ja-JP" altLang="ja-JP" sz="1050" dirty="0" err="1"/>
              <a:t>って</a:t>
            </a:r>
            <a:r>
              <a:rPr lang="ja-JP" altLang="ja-JP" sz="1050" dirty="0"/>
              <a:t>本当に効くの？圧倒的に影響を受けやすい人</a:t>
            </a:r>
            <a:r>
              <a:rPr lang="ja-JP" altLang="ja-JP" sz="1050" dirty="0" smtClean="0"/>
              <a:t>は</a:t>
            </a:r>
            <a:r>
              <a:rPr lang="ja-JP" altLang="en-US" sz="1050" dirty="0" smtClean="0"/>
              <a:t>　</a:t>
            </a:r>
            <a:r>
              <a:rPr lang="en-US" altLang="ja-JP" sz="1050" u="sng" dirty="0" smtClean="0">
                <a:hlinkClick r:id="rId17"/>
              </a:rPr>
              <a:t>http</a:t>
            </a:r>
            <a:r>
              <a:rPr lang="en-US" altLang="ja-JP" sz="1050" u="sng" dirty="0">
                <a:hlinkClick r:id="rId17"/>
              </a:rPr>
              <a:t>://</a:t>
            </a:r>
            <a:r>
              <a:rPr lang="en-US" altLang="ja-JP" sz="1050" u="sng" dirty="0" smtClean="0">
                <a:hlinkClick r:id="rId17"/>
              </a:rPr>
              <a:t>www.huffingtonpost.jp/sirabee/cm_tv-effect_b_7783348.html</a:t>
            </a:r>
            <a:r>
              <a:rPr lang="en-US" altLang="ja-JP" sz="1050" dirty="0"/>
              <a:t> </a:t>
            </a:r>
            <a:endParaRPr lang="ja-JP" altLang="ja-JP" sz="1050" dirty="0"/>
          </a:p>
          <a:p>
            <a:r>
              <a:rPr lang="en-US" altLang="ja-JP" sz="1050" dirty="0"/>
              <a:t>TVCM</a:t>
            </a:r>
            <a:r>
              <a:rPr lang="ja-JP" altLang="ja-JP" sz="1050" dirty="0"/>
              <a:t>の</a:t>
            </a:r>
            <a:r>
              <a:rPr lang="en-US" altLang="ja-JP" sz="1050" dirty="0"/>
              <a:t>1</a:t>
            </a:r>
            <a:r>
              <a:rPr lang="ja-JP" altLang="ja-JP" sz="1050" dirty="0"/>
              <a:t>素材当たりの投下量の目安はどれくらい？</a:t>
            </a:r>
            <a:r>
              <a:rPr lang="en-US" altLang="ja-JP" sz="1050" dirty="0"/>
              <a:t> CM</a:t>
            </a:r>
            <a:r>
              <a:rPr lang="ja-JP" altLang="ja-JP" sz="1050" dirty="0"/>
              <a:t>投下量と認知率などの関係がわかる</a:t>
            </a:r>
            <a:r>
              <a:rPr lang="en-US" altLang="ja-JP" sz="1050" dirty="0"/>
              <a:t>TV-CM</a:t>
            </a:r>
            <a:r>
              <a:rPr lang="ja-JP" altLang="ja-JP" sz="1050" dirty="0" smtClean="0"/>
              <a:t>カルテ</a:t>
            </a:r>
            <a:r>
              <a:rPr lang="ja-JP" altLang="en-US" sz="1050" dirty="0" smtClean="0"/>
              <a:t>　</a:t>
            </a:r>
            <a:r>
              <a:rPr lang="en-US" altLang="ja-JP" sz="1050" u="sng" dirty="0" smtClean="0">
                <a:hlinkClick r:id="rId13"/>
              </a:rPr>
              <a:t>http</a:t>
            </a:r>
            <a:r>
              <a:rPr lang="en-US" altLang="ja-JP" sz="1050" u="sng" dirty="0">
                <a:hlinkClick r:id="rId13"/>
              </a:rPr>
              <a:t>://www.videor.co.jp/solution/issue/media-planning/tv-cm-karte.htm</a:t>
            </a:r>
            <a:endParaRPr lang="en-US" altLang="ja-JP" sz="1050" dirty="0" smtClean="0"/>
          </a:p>
          <a:p>
            <a:endParaRPr lang="en-US" altLang="ja-JP" sz="1050" dirty="0" smtClean="0"/>
          </a:p>
        </p:txBody>
      </p:sp>
      <p:sp>
        <p:nvSpPr>
          <p:cNvPr id="4" name="スライド番号プレースホルダー 3"/>
          <p:cNvSpPr>
            <a:spLocks noGrp="1"/>
          </p:cNvSpPr>
          <p:nvPr>
            <p:ph type="sldNum" sz="quarter" idx="12"/>
          </p:nvPr>
        </p:nvSpPr>
        <p:spPr/>
        <p:txBody>
          <a:bodyPr/>
          <a:lstStyle/>
          <a:p>
            <a:fld id="{EC0BA74B-5681-4C54-A39A-52FAF61526D1}" type="slidenum">
              <a:rPr lang="ja-JP" altLang="en-US" sz="2400" smtClean="0">
                <a:solidFill>
                  <a:schemeClr val="tx1"/>
                </a:solidFill>
              </a:rPr>
              <a:pPr/>
              <a:t>23</a:t>
            </a:fld>
            <a:endParaRPr lang="ja-JP" altLang="en-US" sz="2400" dirty="0">
              <a:solidFill>
                <a:schemeClr val="tx1"/>
              </a:solidFill>
            </a:endParaRPr>
          </a:p>
        </p:txBody>
      </p:sp>
    </p:spTree>
    <p:extLst>
      <p:ext uri="{BB962C8B-B14F-4D97-AF65-F5344CB8AC3E}">
        <p14:creationId xmlns:p14="http://schemas.microsoft.com/office/powerpoint/2010/main" val="2053312331"/>
      </p:ext>
    </p:extLst>
  </p:cSld>
  <p:clrMapOvr>
    <a:masterClrMapping/>
  </p:clrMapOvr>
  <p:transition spd="slow">
    <p:push dir="u"/>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EC0BA74B-5681-4C54-A39A-52FAF61526D1}" type="slidenum">
              <a:rPr lang="ja-JP" altLang="en-US" sz="2400" smtClean="0">
                <a:solidFill>
                  <a:schemeClr val="tx1"/>
                </a:solidFill>
              </a:rPr>
              <a:pPr/>
              <a:t>24</a:t>
            </a:fld>
            <a:endParaRPr lang="ja-JP" altLang="en-US" sz="2400" dirty="0">
              <a:solidFill>
                <a:schemeClr val="tx1"/>
              </a:solidFill>
            </a:endParaRPr>
          </a:p>
        </p:txBody>
      </p:sp>
      <p:sp>
        <p:nvSpPr>
          <p:cNvPr id="5" name="テキスト ボックス 4"/>
          <p:cNvSpPr txBox="1"/>
          <p:nvPr/>
        </p:nvSpPr>
        <p:spPr>
          <a:xfrm>
            <a:off x="3454400" y="3035300"/>
            <a:ext cx="10998200" cy="584775"/>
          </a:xfrm>
          <a:prstGeom prst="rect">
            <a:avLst/>
          </a:prstGeom>
          <a:noFill/>
        </p:spPr>
        <p:txBody>
          <a:bodyPr wrap="square" rtlCol="0">
            <a:spAutoFit/>
          </a:bodyPr>
          <a:lstStyle/>
          <a:p>
            <a:r>
              <a:rPr kumimoji="1" lang="ja-JP" altLang="en-US" sz="3200" dirty="0" smtClean="0">
                <a:latin typeface="+mj-ea"/>
                <a:ea typeface="+mj-ea"/>
              </a:rPr>
              <a:t>ご清聴ありがとうございました</a:t>
            </a:r>
            <a:endParaRPr kumimoji="1" lang="ja-JP" altLang="en-US" sz="3200" dirty="0">
              <a:latin typeface="+mj-ea"/>
              <a:ea typeface="+mj-ea"/>
            </a:endParaRPr>
          </a:p>
        </p:txBody>
      </p:sp>
    </p:spTree>
    <p:extLst>
      <p:ext uri="{BB962C8B-B14F-4D97-AF65-F5344CB8AC3E}">
        <p14:creationId xmlns:p14="http://schemas.microsoft.com/office/powerpoint/2010/main" val="1587120279"/>
      </p:ext>
    </p:extLst>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922986" y="293811"/>
            <a:ext cx="10204361" cy="1079801"/>
          </a:xfrm>
        </p:spPr>
        <p:txBody>
          <a:bodyPr/>
          <a:lstStyle/>
          <a:p>
            <a:endParaRPr kumimoji="1" lang="en-US" altLang="ja-JP" dirty="0" smtClean="0"/>
          </a:p>
          <a:p>
            <a:pPr marL="0" indent="0">
              <a:buNone/>
            </a:pPr>
            <a:r>
              <a:rPr lang="ja-JP" altLang="en-US" sz="3200" dirty="0" smtClean="0">
                <a:latin typeface="+mj-ea"/>
                <a:ea typeface="+mj-ea"/>
              </a:rPr>
              <a:t>しかし、行き過ぎた</a:t>
            </a:r>
            <a:r>
              <a:rPr lang="ja-JP" altLang="en-US" sz="3200" dirty="0">
                <a:latin typeface="+mj-ea"/>
                <a:ea typeface="+mj-ea"/>
              </a:rPr>
              <a:t>表現により批判・非難された広告がある</a:t>
            </a:r>
          </a:p>
          <a:p>
            <a:pPr marL="0" indent="0">
              <a:buNone/>
            </a:pPr>
            <a:endParaRPr kumimoji="1" lang="en-US" altLang="ja-JP" sz="4000" dirty="0" smtClean="0"/>
          </a:p>
        </p:txBody>
      </p:sp>
      <p:sp>
        <p:nvSpPr>
          <p:cNvPr id="6" name="スライド番号プレースホルダー 5"/>
          <p:cNvSpPr>
            <a:spLocks noGrp="1"/>
          </p:cNvSpPr>
          <p:nvPr>
            <p:ph type="sldNum" sz="quarter" idx="12"/>
          </p:nvPr>
        </p:nvSpPr>
        <p:spPr/>
        <p:txBody>
          <a:bodyPr/>
          <a:lstStyle/>
          <a:p>
            <a:fld id="{EC0BA74B-5681-4C54-A39A-52FAF61526D1}" type="slidenum">
              <a:rPr lang="ja-JP" altLang="en-US" sz="2400" smtClean="0">
                <a:solidFill>
                  <a:schemeClr val="tx1"/>
                </a:solidFill>
              </a:rPr>
              <a:pPr/>
              <a:t>3</a:t>
            </a:fld>
            <a:endParaRPr lang="ja-JP" altLang="en-US" sz="2400" dirty="0">
              <a:solidFill>
                <a:schemeClr val="tx1"/>
              </a:solidFill>
            </a:endParaRPr>
          </a:p>
        </p:txBody>
      </p:sp>
      <p:pic>
        <p:nvPicPr>
          <p:cNvPr id="9" name="図 8"/>
          <p:cNvPicPr>
            <a:picLocks noChangeAspect="1"/>
          </p:cNvPicPr>
          <p:nvPr/>
        </p:nvPicPr>
        <p:blipFill>
          <a:blip r:embed="rId2"/>
          <a:stretch>
            <a:fillRect/>
          </a:stretch>
        </p:blipFill>
        <p:spPr>
          <a:xfrm>
            <a:off x="1594405" y="1656134"/>
            <a:ext cx="3819525" cy="1952625"/>
          </a:xfrm>
          <a:prstGeom prst="rect">
            <a:avLst/>
          </a:prstGeom>
        </p:spPr>
      </p:pic>
      <p:pic>
        <p:nvPicPr>
          <p:cNvPr id="10" name="図 9"/>
          <p:cNvPicPr>
            <a:picLocks noChangeAspect="1"/>
          </p:cNvPicPr>
          <p:nvPr/>
        </p:nvPicPr>
        <p:blipFill>
          <a:blip r:embed="rId3"/>
          <a:stretch>
            <a:fillRect/>
          </a:stretch>
        </p:blipFill>
        <p:spPr>
          <a:xfrm>
            <a:off x="6197301" y="1656134"/>
            <a:ext cx="4067175" cy="2314575"/>
          </a:xfrm>
          <a:prstGeom prst="rect">
            <a:avLst/>
          </a:prstGeom>
        </p:spPr>
      </p:pic>
      <p:pic>
        <p:nvPicPr>
          <p:cNvPr id="11" name="図 10"/>
          <p:cNvPicPr>
            <a:picLocks noChangeAspect="1"/>
          </p:cNvPicPr>
          <p:nvPr/>
        </p:nvPicPr>
        <p:blipFill>
          <a:blip r:embed="rId4"/>
          <a:stretch>
            <a:fillRect/>
          </a:stretch>
        </p:blipFill>
        <p:spPr>
          <a:xfrm>
            <a:off x="1462178" y="4008773"/>
            <a:ext cx="4419600" cy="2390775"/>
          </a:xfrm>
          <a:prstGeom prst="rect">
            <a:avLst/>
          </a:prstGeom>
        </p:spPr>
      </p:pic>
      <p:pic>
        <p:nvPicPr>
          <p:cNvPr id="12" name="図 11"/>
          <p:cNvPicPr>
            <a:picLocks noChangeAspect="1"/>
          </p:cNvPicPr>
          <p:nvPr/>
        </p:nvPicPr>
        <p:blipFill>
          <a:blip r:embed="rId5"/>
          <a:stretch>
            <a:fillRect/>
          </a:stretch>
        </p:blipFill>
        <p:spPr>
          <a:xfrm>
            <a:off x="6197301" y="4123072"/>
            <a:ext cx="4572000" cy="2162175"/>
          </a:xfrm>
          <a:prstGeom prst="rect">
            <a:avLst/>
          </a:prstGeom>
        </p:spPr>
      </p:pic>
    </p:spTree>
    <p:extLst>
      <p:ext uri="{BB962C8B-B14F-4D97-AF65-F5344CB8AC3E}">
        <p14:creationId xmlns:p14="http://schemas.microsoft.com/office/powerpoint/2010/main" val="1425417357"/>
      </p:ext>
    </p:extLst>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595745" y="2986228"/>
            <a:ext cx="10515600" cy="750150"/>
          </a:xfrm>
        </p:spPr>
        <p:txBody>
          <a:bodyPr>
            <a:normAutofit/>
          </a:bodyPr>
          <a:lstStyle/>
          <a:p>
            <a:pPr marL="0" indent="0" algn="ctr">
              <a:buNone/>
            </a:pPr>
            <a:r>
              <a:rPr kumimoji="1" lang="ja-JP" altLang="en-US" sz="4400" dirty="0" smtClean="0">
                <a:latin typeface="+mj-ea"/>
                <a:ea typeface="+mj-ea"/>
              </a:rPr>
              <a:t>結果、</a:t>
            </a:r>
            <a:r>
              <a:rPr kumimoji="1" lang="ja-JP" altLang="en-US" sz="4400" dirty="0" smtClean="0">
                <a:solidFill>
                  <a:srgbClr val="FF0000"/>
                </a:solidFill>
                <a:latin typeface="+mj-ea"/>
                <a:ea typeface="+mj-ea"/>
              </a:rPr>
              <a:t>炎上</a:t>
            </a:r>
            <a:r>
              <a:rPr kumimoji="1" lang="ja-JP" altLang="en-US" sz="4400" dirty="0" smtClean="0">
                <a:latin typeface="+mj-ea"/>
                <a:ea typeface="+mj-ea"/>
              </a:rPr>
              <a:t>につながる</a:t>
            </a:r>
            <a:endParaRPr kumimoji="1" lang="ja-JP" altLang="en-US" sz="4400" dirty="0">
              <a:solidFill>
                <a:srgbClr val="FF0000"/>
              </a:solidFill>
              <a:latin typeface="+mj-ea"/>
              <a:ea typeface="+mj-ea"/>
            </a:endParaRPr>
          </a:p>
        </p:txBody>
      </p:sp>
      <p:sp>
        <p:nvSpPr>
          <p:cNvPr id="2" name="スライド番号プレースホルダー 1"/>
          <p:cNvSpPr>
            <a:spLocks noGrp="1"/>
          </p:cNvSpPr>
          <p:nvPr>
            <p:ph type="sldNum" sz="quarter" idx="12"/>
          </p:nvPr>
        </p:nvSpPr>
        <p:spPr/>
        <p:txBody>
          <a:bodyPr/>
          <a:lstStyle/>
          <a:p>
            <a:fld id="{EC0BA74B-5681-4C54-A39A-52FAF61526D1}" type="slidenum">
              <a:rPr lang="ja-JP" altLang="en-US" sz="2400" smtClean="0">
                <a:solidFill>
                  <a:schemeClr val="tx1"/>
                </a:solidFill>
              </a:rPr>
              <a:pPr/>
              <a:t>4</a:t>
            </a:fld>
            <a:endParaRPr lang="ja-JP" altLang="en-US" sz="2400" dirty="0">
              <a:solidFill>
                <a:schemeClr val="tx1"/>
              </a:solidFill>
            </a:endParaRPr>
          </a:p>
        </p:txBody>
      </p:sp>
    </p:spTree>
    <p:extLst>
      <p:ext uri="{BB962C8B-B14F-4D97-AF65-F5344CB8AC3E}">
        <p14:creationId xmlns:p14="http://schemas.microsoft.com/office/powerpoint/2010/main" val="2098300189"/>
      </p:ext>
    </p:extLst>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67744" y="313609"/>
            <a:ext cx="10515600" cy="1325563"/>
          </a:xfrm>
        </p:spPr>
        <p:txBody>
          <a:bodyPr/>
          <a:lstStyle/>
          <a:p>
            <a:r>
              <a:rPr kumimoji="1" lang="ja-JP" altLang="en-US" dirty="0" smtClean="0"/>
              <a:t>炎上とは・・・？</a:t>
            </a:r>
            <a:endParaRPr kumimoji="1" lang="ja-JP" altLang="en-US" dirty="0"/>
          </a:p>
        </p:txBody>
      </p:sp>
      <p:sp>
        <p:nvSpPr>
          <p:cNvPr id="5" name="テキスト ボックス 4"/>
          <p:cNvSpPr txBox="1"/>
          <p:nvPr/>
        </p:nvSpPr>
        <p:spPr>
          <a:xfrm>
            <a:off x="567744" y="1639172"/>
            <a:ext cx="10830059" cy="1569660"/>
          </a:xfrm>
          <a:prstGeom prst="rect">
            <a:avLst/>
          </a:prstGeom>
          <a:noFill/>
        </p:spPr>
        <p:txBody>
          <a:bodyPr wrap="square" rtlCol="0">
            <a:spAutoFit/>
          </a:bodyPr>
          <a:lstStyle/>
          <a:p>
            <a:pPr algn="ctr"/>
            <a:r>
              <a:rPr lang="ja-JP" altLang="en-US" sz="3200" dirty="0">
                <a:solidFill>
                  <a:prstClr val="black"/>
                </a:solidFill>
                <a:latin typeface="HGｺﾞｼｯｸM" panose="020B0609000000000000" pitchFamily="49" charset="-128"/>
                <a:ea typeface="HGｺﾞｼｯｸM" panose="020B0609000000000000" pitchFamily="49" charset="-128"/>
              </a:rPr>
              <a:t>ある人物や企業が発信した内容や行った行為について、</a:t>
            </a:r>
            <a:endParaRPr lang="en-US" altLang="ja-JP" sz="3200" dirty="0">
              <a:solidFill>
                <a:prstClr val="black"/>
              </a:solidFill>
              <a:latin typeface="HGｺﾞｼｯｸM" panose="020B0609000000000000" pitchFamily="49" charset="-128"/>
              <a:ea typeface="HGｺﾞｼｯｸM" panose="020B0609000000000000" pitchFamily="49" charset="-128"/>
            </a:endParaRPr>
          </a:p>
          <a:p>
            <a:pPr algn="ctr"/>
            <a:r>
              <a:rPr lang="ja-JP" altLang="en-US" sz="3200" dirty="0">
                <a:solidFill>
                  <a:prstClr val="black"/>
                </a:solidFill>
                <a:latin typeface="HGｺﾞｼｯｸM" panose="020B0609000000000000" pitchFamily="49" charset="-128"/>
                <a:ea typeface="HGｺﾞｼｯｸM" panose="020B0609000000000000" pitchFamily="49" charset="-128"/>
              </a:rPr>
              <a:t>ソーシャルメディアに</a:t>
            </a:r>
            <a:r>
              <a:rPr lang="ja-JP" altLang="en-US" sz="3200" u="sng" dirty="0">
                <a:solidFill>
                  <a:srgbClr val="FF0000"/>
                </a:solidFill>
                <a:latin typeface="HGｺﾞｼｯｸM" panose="020B0609000000000000" pitchFamily="49" charset="-128"/>
                <a:ea typeface="HGｺﾞｼｯｸM" panose="020B0609000000000000" pitchFamily="49" charset="-128"/>
              </a:rPr>
              <a:t>批判的なコメントが殺到する現象</a:t>
            </a:r>
          </a:p>
          <a:p>
            <a:endParaRPr lang="en-US" altLang="ja-JP" sz="3200" dirty="0">
              <a:solidFill>
                <a:prstClr val="black"/>
              </a:solidFill>
              <a:latin typeface="HGｺﾞｼｯｸM" panose="020B0609000000000000" pitchFamily="49" charset="-128"/>
              <a:ea typeface="HGｺﾞｼｯｸM" panose="020B0609000000000000" pitchFamily="49" charset="-128"/>
            </a:endParaRPr>
          </a:p>
        </p:txBody>
      </p:sp>
      <p:sp>
        <p:nvSpPr>
          <p:cNvPr id="4" name="テキスト ボックス 3"/>
          <p:cNvSpPr txBox="1"/>
          <p:nvPr/>
        </p:nvSpPr>
        <p:spPr>
          <a:xfrm>
            <a:off x="1317943" y="6155339"/>
            <a:ext cx="2814452" cy="338554"/>
          </a:xfrm>
          <a:prstGeom prst="rect">
            <a:avLst/>
          </a:prstGeom>
          <a:noFill/>
        </p:spPr>
        <p:txBody>
          <a:bodyPr wrap="square" rtlCol="0">
            <a:spAutoFit/>
          </a:bodyPr>
          <a:lstStyle/>
          <a:p>
            <a:r>
              <a:rPr lang="ja-JP" altLang="en-US" sz="1600" dirty="0">
                <a:solidFill>
                  <a:prstClr val="black"/>
                </a:solidFill>
                <a:latin typeface="HGP明朝B" panose="02020800000000000000" pitchFamily="18" charset="-128"/>
              </a:rPr>
              <a:t>炎上発生件数推移</a:t>
            </a:r>
          </a:p>
        </p:txBody>
      </p:sp>
      <p:sp>
        <p:nvSpPr>
          <p:cNvPr id="6" name="テキスト ボックス 5"/>
          <p:cNvSpPr txBox="1"/>
          <p:nvPr/>
        </p:nvSpPr>
        <p:spPr>
          <a:xfrm>
            <a:off x="5296395" y="4186482"/>
            <a:ext cx="6472052" cy="954107"/>
          </a:xfrm>
          <a:prstGeom prst="rect">
            <a:avLst/>
          </a:prstGeom>
          <a:noFill/>
        </p:spPr>
        <p:txBody>
          <a:bodyPr wrap="square" rtlCol="0">
            <a:spAutoFit/>
          </a:bodyPr>
          <a:lstStyle/>
          <a:p>
            <a:pPr algn="ctr"/>
            <a:r>
              <a:rPr lang="ja-JP" altLang="en-US" sz="2800" dirty="0">
                <a:solidFill>
                  <a:prstClr val="black"/>
                </a:solidFill>
                <a:latin typeface="HGｺﾞｼｯｸM" panose="020B0609000000000000" pitchFamily="49" charset="-128"/>
                <a:ea typeface="HGｺﾞｼｯｸM" panose="020B0609000000000000" pitchFamily="49" charset="-128"/>
              </a:rPr>
              <a:t>炎上の発生件数はインターネットや</a:t>
            </a:r>
            <a:r>
              <a:rPr lang="en-US" altLang="ja-JP" sz="2800" dirty="0">
                <a:solidFill>
                  <a:prstClr val="black"/>
                </a:solidFill>
                <a:latin typeface="HGｺﾞｼｯｸM" panose="020B0609000000000000" pitchFamily="49" charset="-128"/>
                <a:ea typeface="HGｺﾞｼｯｸM" panose="020B0609000000000000" pitchFamily="49" charset="-128"/>
              </a:rPr>
              <a:t>SNS</a:t>
            </a:r>
            <a:r>
              <a:rPr lang="ja-JP" altLang="en-US" sz="2800" dirty="0">
                <a:solidFill>
                  <a:prstClr val="black"/>
                </a:solidFill>
                <a:latin typeface="HGｺﾞｼｯｸM" panose="020B0609000000000000" pitchFamily="49" charset="-128"/>
                <a:ea typeface="HGｺﾞｼｯｸM" panose="020B0609000000000000" pitchFamily="49" charset="-128"/>
              </a:rPr>
              <a:t>の発展により、</a:t>
            </a:r>
            <a:r>
              <a:rPr lang="ja-JP" altLang="en-US" sz="2800" u="sng" dirty="0">
                <a:solidFill>
                  <a:prstClr val="black"/>
                </a:solidFill>
                <a:latin typeface="HGｺﾞｼｯｸM" panose="020B0609000000000000" pitchFamily="49" charset="-128"/>
                <a:ea typeface="HGｺﾞｼｯｸM" panose="020B0609000000000000" pitchFamily="49" charset="-128"/>
              </a:rPr>
              <a:t>年々増加傾向</a:t>
            </a:r>
          </a:p>
        </p:txBody>
      </p:sp>
      <p:sp>
        <p:nvSpPr>
          <p:cNvPr id="7" name="スライド番号プレースホルダー 6"/>
          <p:cNvSpPr>
            <a:spLocks noGrp="1"/>
          </p:cNvSpPr>
          <p:nvPr>
            <p:ph type="sldNum" sz="quarter" idx="12"/>
          </p:nvPr>
        </p:nvSpPr>
        <p:spPr/>
        <p:txBody>
          <a:bodyPr/>
          <a:lstStyle/>
          <a:p>
            <a:fld id="{EC0BA74B-5681-4C54-A39A-52FAF61526D1}" type="slidenum">
              <a:rPr lang="ja-JP" altLang="en-US" sz="2400" smtClean="0">
                <a:solidFill>
                  <a:schemeClr val="tx1"/>
                </a:solidFill>
              </a:rPr>
              <a:pPr/>
              <a:t>5</a:t>
            </a:fld>
            <a:endParaRPr lang="ja-JP" altLang="en-US" sz="2400" dirty="0">
              <a:solidFill>
                <a:schemeClr val="tx1"/>
              </a:solidFill>
            </a:endParaRPr>
          </a:p>
        </p:txBody>
      </p:sp>
      <p:sp>
        <p:nvSpPr>
          <p:cNvPr id="8" name="テキスト ボックス 7"/>
          <p:cNvSpPr txBox="1"/>
          <p:nvPr/>
        </p:nvSpPr>
        <p:spPr>
          <a:xfrm>
            <a:off x="5905500" y="2885529"/>
            <a:ext cx="5492304" cy="461665"/>
          </a:xfrm>
          <a:prstGeom prst="rect">
            <a:avLst/>
          </a:prstGeom>
          <a:noFill/>
        </p:spPr>
        <p:txBody>
          <a:bodyPr wrap="square" rtlCol="0">
            <a:spAutoFit/>
          </a:bodyPr>
          <a:lstStyle/>
          <a:p>
            <a:r>
              <a:rPr lang="ja-JP" altLang="en-US" sz="2000" dirty="0">
                <a:solidFill>
                  <a:prstClr val="black"/>
                </a:solidFill>
                <a:latin typeface="HGｺﾞｼｯｸM" panose="020B0609000000000000" pitchFamily="49" charset="-128"/>
                <a:ea typeface="HGｺﾞｼｯｸM" panose="020B0609000000000000" pitchFamily="49" charset="-128"/>
              </a:rPr>
              <a:t>（</a:t>
            </a:r>
            <a:r>
              <a:rPr lang="en-US" altLang="ja-JP" sz="2000" dirty="0">
                <a:solidFill>
                  <a:prstClr val="black"/>
                </a:solidFill>
                <a:latin typeface="HGｺﾞｼｯｸM" panose="020B0609000000000000" pitchFamily="49" charset="-128"/>
                <a:ea typeface="HGｺﾞｼｯｸM" panose="020B0609000000000000" pitchFamily="49" charset="-128"/>
              </a:rPr>
              <a:t>2016</a:t>
            </a:r>
            <a:r>
              <a:rPr lang="ja-JP" altLang="en-US" sz="2000" dirty="0">
                <a:solidFill>
                  <a:prstClr val="black"/>
                </a:solidFill>
                <a:latin typeface="HGｺﾞｼｯｸM" panose="020B0609000000000000" pitchFamily="49" charset="-128"/>
                <a:ea typeface="HGｺﾞｼｯｸM" panose="020B0609000000000000" pitchFamily="49" charset="-128"/>
              </a:rPr>
              <a:t>　</a:t>
            </a:r>
            <a:r>
              <a:rPr lang="en-US" altLang="ja-JP" sz="2000" dirty="0">
                <a:solidFill>
                  <a:prstClr val="black"/>
                </a:solidFill>
                <a:latin typeface="HGｺﾞｼｯｸM" panose="020B0609000000000000" pitchFamily="49" charset="-128"/>
                <a:ea typeface="HGｺﾞｼｯｸM" panose="020B0609000000000000" pitchFamily="49" charset="-128"/>
              </a:rPr>
              <a:t>『</a:t>
            </a:r>
            <a:r>
              <a:rPr lang="ja-JP" altLang="en-US" sz="2000" dirty="0">
                <a:solidFill>
                  <a:prstClr val="black"/>
                </a:solidFill>
                <a:latin typeface="HGｺﾞｼｯｸM" panose="020B0609000000000000" pitchFamily="49" charset="-128"/>
                <a:ea typeface="HGｺﾞｼｯｸM" panose="020B0609000000000000" pitchFamily="49" charset="-128"/>
              </a:rPr>
              <a:t>ネット炎上の研究</a:t>
            </a:r>
            <a:r>
              <a:rPr lang="en-US" altLang="ja-JP" sz="2000" dirty="0">
                <a:solidFill>
                  <a:prstClr val="black"/>
                </a:solidFill>
                <a:latin typeface="HGｺﾞｼｯｸM" panose="020B0609000000000000" pitchFamily="49" charset="-128"/>
                <a:ea typeface="HGｺﾞｼｯｸM" panose="020B0609000000000000" pitchFamily="49" charset="-128"/>
              </a:rPr>
              <a:t>』</a:t>
            </a:r>
            <a:r>
              <a:rPr lang="ja-JP" altLang="en-US" sz="2000" dirty="0">
                <a:solidFill>
                  <a:prstClr val="black"/>
                </a:solidFill>
                <a:latin typeface="HGｺﾞｼｯｸM" panose="020B0609000000000000" pitchFamily="49" charset="-128"/>
                <a:ea typeface="HGｺﾞｼｯｸM" panose="020B0609000000000000" pitchFamily="49" charset="-128"/>
              </a:rPr>
              <a:t>　山口真一</a:t>
            </a:r>
            <a:r>
              <a:rPr lang="ja-JP" altLang="en-US" sz="2400" dirty="0">
                <a:solidFill>
                  <a:prstClr val="black"/>
                </a:solidFill>
                <a:latin typeface="HGｺﾞｼｯｸM" panose="020B0609000000000000" pitchFamily="49" charset="-128"/>
                <a:ea typeface="HGｺﾞｼｯｸM" panose="020B0609000000000000" pitchFamily="49" charset="-128"/>
              </a:rPr>
              <a:t>）</a:t>
            </a:r>
          </a:p>
        </p:txBody>
      </p:sp>
      <p:pic>
        <p:nvPicPr>
          <p:cNvPr id="9" name="図 8"/>
          <p:cNvPicPr>
            <a:picLocks noChangeAspect="1"/>
          </p:cNvPicPr>
          <p:nvPr/>
        </p:nvPicPr>
        <p:blipFill>
          <a:blip r:embed="rId3"/>
          <a:stretch>
            <a:fillRect/>
          </a:stretch>
        </p:blipFill>
        <p:spPr>
          <a:xfrm>
            <a:off x="470105" y="2907021"/>
            <a:ext cx="4314825" cy="3190875"/>
          </a:xfrm>
          <a:prstGeom prst="rect">
            <a:avLst/>
          </a:prstGeom>
        </p:spPr>
      </p:pic>
    </p:spTree>
    <p:extLst>
      <p:ext uri="{BB962C8B-B14F-4D97-AF65-F5344CB8AC3E}">
        <p14:creationId xmlns:p14="http://schemas.microsoft.com/office/powerpoint/2010/main" val="30515568"/>
      </p:ext>
    </p:extLst>
  </p:cSld>
  <p:clrMapOvr>
    <a:masterClrMapping/>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炎上が起こる社会的背景</a:t>
            </a:r>
            <a:endParaRPr kumimoji="1" lang="ja-JP" altLang="en-US" dirty="0"/>
          </a:p>
        </p:txBody>
      </p:sp>
      <p:sp>
        <p:nvSpPr>
          <p:cNvPr id="3" name="スライド番号プレースホルダー 2"/>
          <p:cNvSpPr>
            <a:spLocks noGrp="1"/>
          </p:cNvSpPr>
          <p:nvPr>
            <p:ph type="sldNum" sz="quarter" idx="12"/>
          </p:nvPr>
        </p:nvSpPr>
        <p:spPr/>
        <p:txBody>
          <a:bodyPr/>
          <a:lstStyle/>
          <a:p>
            <a:fld id="{EC0BA74B-5681-4C54-A39A-52FAF61526D1}" type="slidenum">
              <a:rPr lang="ja-JP" altLang="en-US" sz="2400" smtClean="0">
                <a:solidFill>
                  <a:schemeClr val="tx1"/>
                </a:solidFill>
              </a:rPr>
              <a:pPr/>
              <a:t>6</a:t>
            </a:fld>
            <a:endParaRPr lang="ja-JP" altLang="en-US" sz="2400" dirty="0">
              <a:solidFill>
                <a:schemeClr val="tx1"/>
              </a:solidFill>
            </a:endParaRPr>
          </a:p>
        </p:txBody>
      </p:sp>
      <p:sp>
        <p:nvSpPr>
          <p:cNvPr id="4" name="テキスト ボックス 3"/>
          <p:cNvSpPr txBox="1"/>
          <p:nvPr/>
        </p:nvSpPr>
        <p:spPr>
          <a:xfrm>
            <a:off x="99703" y="2359109"/>
            <a:ext cx="11992594" cy="3693319"/>
          </a:xfrm>
          <a:prstGeom prst="rect">
            <a:avLst/>
          </a:prstGeom>
          <a:noFill/>
        </p:spPr>
        <p:txBody>
          <a:bodyPr wrap="square" rtlCol="0">
            <a:spAutoFit/>
          </a:bodyPr>
          <a:lstStyle/>
          <a:p>
            <a:r>
              <a:rPr lang="ja-JP" altLang="en-US" sz="2400" dirty="0">
                <a:solidFill>
                  <a:prstClr val="black"/>
                </a:solidFill>
                <a:latin typeface="HGｺﾞｼｯｸM" panose="020B0609000000000000" pitchFamily="49" charset="-128"/>
                <a:ea typeface="HGｺﾞｼｯｸM" panose="020B0609000000000000" pitchFamily="49" charset="-128"/>
              </a:rPr>
              <a:t>・</a:t>
            </a:r>
            <a:r>
              <a:rPr lang="ja-JP" altLang="en-US" sz="2400" b="1" dirty="0">
                <a:solidFill>
                  <a:prstClr val="black"/>
                </a:solidFill>
                <a:latin typeface="HGｺﾞｼｯｸM" panose="020B0609000000000000" pitchFamily="49" charset="-128"/>
                <a:ea typeface="HGｺﾞｼｯｸM" panose="020B0609000000000000" pitchFamily="49" charset="-128"/>
              </a:rPr>
              <a:t>昨今のインターネット普及によって、</a:t>
            </a:r>
            <a:r>
              <a:rPr lang="ja-JP" altLang="en-US" sz="2400" b="1" u="sng" dirty="0">
                <a:solidFill>
                  <a:srgbClr val="FF0000"/>
                </a:solidFill>
                <a:latin typeface="HGｺﾞｼｯｸM" panose="020B0609000000000000" pitchFamily="49" charset="-128"/>
                <a:ea typeface="HGｺﾞｼｯｸM" panose="020B0609000000000000" pitchFamily="49" charset="-128"/>
              </a:rPr>
              <a:t>非対面コミュニケーション</a:t>
            </a:r>
            <a:r>
              <a:rPr lang="ja-JP" altLang="en-US" sz="2400" b="1" dirty="0">
                <a:solidFill>
                  <a:prstClr val="black"/>
                </a:solidFill>
                <a:latin typeface="HGｺﾞｼｯｸM" panose="020B0609000000000000" pitchFamily="49" charset="-128"/>
                <a:ea typeface="HGｺﾞｼｯｸM" panose="020B0609000000000000" pitchFamily="49" charset="-128"/>
              </a:rPr>
              <a:t>が容易に。 </a:t>
            </a:r>
          </a:p>
          <a:p>
            <a:r>
              <a:rPr lang="ja-JP" altLang="en-US" sz="2400" b="1" dirty="0">
                <a:solidFill>
                  <a:prstClr val="black"/>
                </a:solidFill>
                <a:latin typeface="HGｺﾞｼｯｸM" panose="020B0609000000000000" pitchFamily="49" charset="-128"/>
                <a:ea typeface="HGｺﾞｼｯｸM" panose="020B0609000000000000" pitchFamily="49" charset="-128"/>
              </a:rPr>
              <a:t>・不特定多数に対して、個人が情報を発信することも可能。 </a:t>
            </a:r>
          </a:p>
          <a:p>
            <a:r>
              <a:rPr lang="ja-JP" altLang="en-US" sz="2400" b="1" dirty="0">
                <a:solidFill>
                  <a:prstClr val="black"/>
                </a:solidFill>
                <a:latin typeface="HGｺﾞｼｯｸM" panose="020B0609000000000000" pitchFamily="49" charset="-128"/>
                <a:ea typeface="HGｺﾞｼｯｸM" panose="020B0609000000000000" pitchFamily="49" charset="-128"/>
              </a:rPr>
              <a:t>・その一方、１つの対象に誹謗中傷コメントが殺到する、いわゆる炎上事例</a:t>
            </a:r>
            <a:r>
              <a:rPr lang="ja-JP" altLang="en-US" sz="2400" b="1" dirty="0" smtClean="0">
                <a:solidFill>
                  <a:prstClr val="black"/>
                </a:solidFill>
                <a:latin typeface="HGｺﾞｼｯｸM" panose="020B0609000000000000" pitchFamily="49" charset="-128"/>
                <a:ea typeface="HGｺﾞｼｯｸM" panose="020B0609000000000000" pitchFamily="49" charset="-128"/>
              </a:rPr>
              <a:t>が増加</a:t>
            </a:r>
            <a:r>
              <a:rPr lang="ja-JP" altLang="en-US" sz="2400" b="1" dirty="0">
                <a:solidFill>
                  <a:prstClr val="black"/>
                </a:solidFill>
                <a:latin typeface="HGｺﾞｼｯｸM" panose="020B0609000000000000" pitchFamily="49" charset="-128"/>
                <a:ea typeface="HGｺﾞｼｯｸM" panose="020B0609000000000000" pitchFamily="49" charset="-128"/>
              </a:rPr>
              <a:t>。</a:t>
            </a:r>
            <a:endParaRPr lang="en-US" altLang="ja-JP" sz="2400" b="1" dirty="0">
              <a:solidFill>
                <a:prstClr val="black"/>
              </a:solidFill>
              <a:latin typeface="HGｺﾞｼｯｸM" panose="020B0609000000000000" pitchFamily="49" charset="-128"/>
              <a:ea typeface="HGｺﾞｼｯｸM" panose="020B0609000000000000" pitchFamily="49" charset="-128"/>
            </a:endParaRPr>
          </a:p>
          <a:p>
            <a:r>
              <a:rPr lang="ja-JP" altLang="en-US" sz="2400" b="1" dirty="0">
                <a:solidFill>
                  <a:prstClr val="black"/>
                </a:solidFill>
                <a:latin typeface="HGｺﾞｼｯｸM" panose="020B0609000000000000" pitchFamily="49" charset="-128"/>
                <a:ea typeface="HGｺﾞｼｯｸM" panose="020B0609000000000000" pitchFamily="49" charset="-128"/>
              </a:rPr>
              <a:t>・</a:t>
            </a:r>
            <a:r>
              <a:rPr lang="ja-JP" altLang="en-US" sz="2400" b="1" u="sng" dirty="0">
                <a:solidFill>
                  <a:srgbClr val="FF0000"/>
                </a:solidFill>
                <a:latin typeface="HGｺﾞｼｯｸM" panose="020B0609000000000000" pitchFamily="49" charset="-128"/>
                <a:ea typeface="HGｺﾞｼｯｸM" panose="020B0609000000000000" pitchFamily="49" charset="-128"/>
              </a:rPr>
              <a:t>サイバーカスケード</a:t>
            </a:r>
            <a:r>
              <a:rPr lang="ja-JP" altLang="en-US" sz="2400" b="1" dirty="0">
                <a:solidFill>
                  <a:prstClr val="black"/>
                </a:solidFill>
                <a:latin typeface="HGｺﾞｼｯｸM" panose="020B0609000000000000" pitchFamily="49" charset="-128"/>
                <a:ea typeface="HGｺﾞｼｯｸM" panose="020B0609000000000000" pitchFamily="49" charset="-128"/>
              </a:rPr>
              <a:t>の存在。</a:t>
            </a:r>
            <a:endParaRPr lang="en-US" altLang="ja-JP" sz="2400" b="1" dirty="0">
              <a:solidFill>
                <a:prstClr val="black"/>
              </a:solidFill>
              <a:latin typeface="HGｺﾞｼｯｸM" panose="020B0609000000000000" pitchFamily="49" charset="-128"/>
              <a:ea typeface="HGｺﾞｼｯｸM" panose="020B0609000000000000" pitchFamily="49" charset="-128"/>
            </a:endParaRPr>
          </a:p>
          <a:p>
            <a:endParaRPr lang="en-US" altLang="ja-JP" sz="2400" b="1" dirty="0">
              <a:solidFill>
                <a:prstClr val="black"/>
              </a:solidFill>
              <a:latin typeface="HGｺﾞｼｯｸM" panose="020B0609000000000000" pitchFamily="49" charset="-128"/>
              <a:ea typeface="HGｺﾞｼｯｸM" panose="020B0609000000000000" pitchFamily="49" charset="-128"/>
            </a:endParaRPr>
          </a:p>
          <a:p>
            <a:r>
              <a:rPr lang="ja-JP" altLang="en-US" sz="2000" b="1" dirty="0">
                <a:solidFill>
                  <a:prstClr val="black"/>
                </a:solidFill>
                <a:latin typeface="HGｺﾞｼｯｸM" panose="020B0609000000000000" pitchFamily="49" charset="-128"/>
                <a:ea typeface="HGｺﾞｼｯｸM" panose="020B0609000000000000" pitchFamily="49" charset="-128"/>
              </a:rPr>
              <a:t>サイバーカスケード</a:t>
            </a:r>
          </a:p>
          <a:p>
            <a:r>
              <a:rPr lang="ja-JP" altLang="en-US" sz="2000" b="1" dirty="0">
                <a:solidFill>
                  <a:prstClr val="black"/>
                </a:solidFill>
                <a:latin typeface="HGｺﾞｼｯｸM" panose="020B0609000000000000" pitchFamily="49" charset="-128"/>
                <a:ea typeface="HGｺﾞｼｯｸM" panose="020B0609000000000000" pitchFamily="49" charset="-128"/>
              </a:rPr>
              <a:t>インターネットが持つ、同じ思考や主義を持つ者同士を繋げやすいという特徴から、集団極性化を引き起こす。 情報の氾濫するネットでは、情報のフィルタリングが常に行われている（好ましい情報を共有する人たちだけで繋がる）。 </a:t>
            </a:r>
          </a:p>
          <a:p>
            <a:endParaRPr lang="en-US" altLang="ja-JP" sz="1600" dirty="0">
              <a:solidFill>
                <a:prstClr val="black"/>
              </a:solidFill>
              <a:latin typeface="HGｺﾞｼｯｸM" panose="020B0609000000000000" pitchFamily="49" charset="-128"/>
              <a:ea typeface="HGｺﾞｼｯｸM" panose="020B0609000000000000" pitchFamily="49" charset="-128"/>
            </a:endParaRPr>
          </a:p>
          <a:p>
            <a:r>
              <a:rPr lang="ja-JP" altLang="en-US" dirty="0">
                <a:solidFill>
                  <a:prstClr val="black"/>
                </a:solidFill>
                <a:latin typeface="HGｺﾞｼｯｸM" panose="020B0609000000000000" pitchFamily="49" charset="-128"/>
                <a:ea typeface="HGｺﾞｼｯｸM" panose="020B0609000000000000" pitchFamily="49" charset="-128"/>
              </a:rPr>
              <a:t>　　　　　　　　　　　　　　　　　　　　　　　　　　　　　</a:t>
            </a:r>
            <a:r>
              <a:rPr lang="ja-JP" altLang="en-US" dirty="0" smtClean="0">
                <a:solidFill>
                  <a:prstClr val="black"/>
                </a:solidFill>
                <a:latin typeface="HGｺﾞｼｯｸM" panose="020B0609000000000000" pitchFamily="49" charset="-128"/>
                <a:ea typeface="HGｺﾞｼｯｸM" panose="020B0609000000000000" pitchFamily="49" charset="-128"/>
              </a:rPr>
              <a:t>　　　　（</a:t>
            </a:r>
            <a:r>
              <a:rPr lang="en-US" altLang="ja-JP" dirty="0">
                <a:solidFill>
                  <a:prstClr val="black"/>
                </a:solidFill>
                <a:latin typeface="HGｺﾞｼｯｸM" panose="020B0609000000000000" pitchFamily="49" charset="-128"/>
                <a:ea typeface="HGｺﾞｼｯｸM" panose="020B0609000000000000" pitchFamily="49" charset="-128"/>
              </a:rPr>
              <a:t>2016</a:t>
            </a:r>
            <a:r>
              <a:rPr lang="ja-JP" altLang="en-US" dirty="0">
                <a:solidFill>
                  <a:prstClr val="black"/>
                </a:solidFill>
                <a:latin typeface="HGｺﾞｼｯｸM" panose="020B0609000000000000" pitchFamily="49" charset="-128"/>
                <a:ea typeface="HGｺﾞｼｯｸM" panose="020B0609000000000000" pitchFamily="49" charset="-128"/>
              </a:rPr>
              <a:t>　ネット炎上の研究　山口真一）</a:t>
            </a:r>
          </a:p>
        </p:txBody>
      </p:sp>
      <p:pic>
        <p:nvPicPr>
          <p:cNvPr id="5" name="図 4"/>
          <p:cNvPicPr>
            <a:picLocks noChangeAspect="1"/>
          </p:cNvPicPr>
          <p:nvPr/>
        </p:nvPicPr>
        <p:blipFill>
          <a:blip r:embed="rId2"/>
          <a:stretch>
            <a:fillRect/>
          </a:stretch>
        </p:blipFill>
        <p:spPr>
          <a:xfrm>
            <a:off x="7752361" y="92159"/>
            <a:ext cx="3381375" cy="2266950"/>
          </a:xfrm>
          <a:prstGeom prst="rect">
            <a:avLst/>
          </a:prstGeom>
        </p:spPr>
      </p:pic>
    </p:spTree>
    <p:extLst>
      <p:ext uri="{BB962C8B-B14F-4D97-AF65-F5344CB8AC3E}">
        <p14:creationId xmlns:p14="http://schemas.microsoft.com/office/powerpoint/2010/main" val="2786999390"/>
      </p:ext>
    </p:extLst>
  </p:cSld>
  <p:clrMapOvr>
    <a:masterClrMapping/>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広告における炎上の</a:t>
            </a:r>
            <a:r>
              <a:rPr lang="ja-JP" altLang="en-US" dirty="0"/>
              <a:t>特徴</a:t>
            </a:r>
            <a:endParaRPr kumimoji="1" lang="ja-JP" altLang="en-US" dirty="0"/>
          </a:p>
        </p:txBody>
      </p:sp>
      <p:sp>
        <p:nvSpPr>
          <p:cNvPr id="3" name="コンテンツ プレースホルダー 2"/>
          <p:cNvSpPr>
            <a:spLocks noGrp="1"/>
          </p:cNvSpPr>
          <p:nvPr>
            <p:ph idx="1"/>
          </p:nvPr>
        </p:nvSpPr>
        <p:spPr>
          <a:xfrm>
            <a:off x="516576" y="1759413"/>
            <a:ext cx="10515600" cy="4351338"/>
          </a:xfrm>
        </p:spPr>
        <p:txBody>
          <a:bodyPr/>
          <a:lstStyle/>
          <a:p>
            <a:endParaRPr lang="en-US" altLang="ja-JP" dirty="0"/>
          </a:p>
          <a:p>
            <a:r>
              <a:rPr kumimoji="1" lang="ja-JP" altLang="en-US" dirty="0" smtClean="0">
                <a:latin typeface="HGｺﾞｼｯｸM" panose="020B0609000000000000" pitchFamily="49" charset="-128"/>
                <a:ea typeface="HGｺﾞｼｯｸM" panose="020B0609000000000000" pitchFamily="49" charset="-128"/>
              </a:rPr>
              <a:t>まとめサイト・マスコミに掲載</a:t>
            </a:r>
            <a:endParaRPr kumimoji="1" lang="en-US" altLang="ja-JP" dirty="0" smtClean="0">
              <a:latin typeface="HGｺﾞｼｯｸM" panose="020B0609000000000000" pitchFamily="49" charset="-128"/>
              <a:ea typeface="HGｺﾞｼｯｸM" panose="020B0609000000000000" pitchFamily="49" charset="-128"/>
            </a:endParaRPr>
          </a:p>
          <a:p>
            <a:pPr marL="0" indent="0">
              <a:buNone/>
            </a:pPr>
            <a:r>
              <a:rPr lang="ja-JP" altLang="en-US" dirty="0" smtClean="0">
                <a:latin typeface="HGｺﾞｼｯｸM" panose="020B0609000000000000" pitchFamily="49" charset="-128"/>
                <a:ea typeface="HGｺﾞｼｯｸM" panose="020B0609000000000000" pitchFamily="49" charset="-128"/>
              </a:rPr>
              <a:t>　→打ち切りにした</a:t>
            </a:r>
            <a:r>
              <a:rPr lang="en-US" altLang="ja-JP" dirty="0" smtClean="0">
                <a:latin typeface="HGｺﾞｼｯｸM" panose="020B0609000000000000" pitchFamily="49" charset="-128"/>
                <a:ea typeface="HGｺﾞｼｯｸM" panose="020B0609000000000000" pitchFamily="49" charset="-128"/>
              </a:rPr>
              <a:t>CM</a:t>
            </a:r>
            <a:r>
              <a:rPr lang="ja-JP" altLang="en-US" dirty="0" smtClean="0">
                <a:latin typeface="HGｺﾞｼｯｸM" panose="020B0609000000000000" pitchFamily="49" charset="-128"/>
                <a:ea typeface="HGｺﾞｼｯｸM" panose="020B0609000000000000" pitchFamily="49" charset="-128"/>
              </a:rPr>
              <a:t>なども</a:t>
            </a:r>
            <a:endParaRPr lang="en-US" altLang="ja-JP" dirty="0" smtClean="0">
              <a:latin typeface="HGｺﾞｼｯｸM" panose="020B0609000000000000" pitchFamily="49" charset="-128"/>
              <a:ea typeface="HGｺﾞｼｯｸM" panose="020B0609000000000000" pitchFamily="49" charset="-128"/>
            </a:endParaRPr>
          </a:p>
          <a:p>
            <a:pPr marL="0" indent="0">
              <a:buNone/>
            </a:pPr>
            <a:r>
              <a:rPr lang="ja-JP" altLang="en-US" dirty="0">
                <a:latin typeface="HGｺﾞｼｯｸM" panose="020B0609000000000000" pitchFamily="49" charset="-128"/>
                <a:ea typeface="HGｺﾞｼｯｸM" panose="020B0609000000000000" pitchFamily="49" charset="-128"/>
              </a:rPr>
              <a:t>　</a:t>
            </a:r>
            <a:r>
              <a:rPr lang="ja-JP" altLang="en-US" dirty="0" smtClean="0">
                <a:latin typeface="HGｺﾞｼｯｸM" panose="020B0609000000000000" pitchFamily="49" charset="-128"/>
                <a:ea typeface="HGｺﾞｼｯｸM" panose="020B0609000000000000" pitchFamily="49" charset="-128"/>
              </a:rPr>
              <a:t>　　　　検索すれば表示されてしまう</a:t>
            </a:r>
            <a:endParaRPr kumimoji="1" lang="ja-JP" altLang="en-US" dirty="0">
              <a:latin typeface="HGｺﾞｼｯｸM" panose="020B0609000000000000" pitchFamily="49" charset="-128"/>
              <a:ea typeface="HGｺﾞｼｯｸM" panose="020B0609000000000000" pitchFamily="49" charset="-128"/>
            </a:endParaRPr>
          </a:p>
        </p:txBody>
      </p:sp>
      <p:sp>
        <p:nvSpPr>
          <p:cNvPr id="5" name="下矢印 4"/>
          <p:cNvSpPr/>
          <p:nvPr/>
        </p:nvSpPr>
        <p:spPr>
          <a:xfrm>
            <a:off x="2817335" y="3935082"/>
            <a:ext cx="807522" cy="957552"/>
          </a:xfrm>
          <a:prstGeom prst="downArrow">
            <a:avLst/>
          </a:prstGeom>
          <a:solidFill>
            <a:srgbClr val="92D050"/>
          </a:solidFill>
          <a:ln w="38100">
            <a:solidFill>
              <a:srgbClr val="92D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ja-JP" altLang="en-US" dirty="0">
              <a:solidFill>
                <a:prstClr val="black"/>
              </a:solidFill>
              <a:latin typeface="HGP明朝B" panose="02020800000000000000" pitchFamily="18" charset="-128"/>
            </a:endParaRPr>
          </a:p>
        </p:txBody>
      </p:sp>
      <p:sp>
        <p:nvSpPr>
          <p:cNvPr id="6" name="テキスト ボックス 5"/>
          <p:cNvSpPr txBox="1"/>
          <p:nvPr/>
        </p:nvSpPr>
        <p:spPr>
          <a:xfrm>
            <a:off x="516576" y="5118265"/>
            <a:ext cx="7166924" cy="584775"/>
          </a:xfrm>
          <a:prstGeom prst="rect">
            <a:avLst/>
          </a:prstGeom>
          <a:noFill/>
        </p:spPr>
        <p:txBody>
          <a:bodyPr wrap="square" rtlCol="0">
            <a:spAutoFit/>
          </a:bodyPr>
          <a:lstStyle/>
          <a:p>
            <a:r>
              <a:rPr lang="ja-JP" altLang="en-US" sz="3200" u="sng" dirty="0">
                <a:solidFill>
                  <a:prstClr val="black"/>
                </a:solidFill>
                <a:latin typeface="HGｺﾞｼｯｸM" panose="020B0609000000000000" pitchFamily="49" charset="-128"/>
                <a:ea typeface="HGｺﾞｼｯｸM" panose="020B0609000000000000" pitchFamily="49" charset="-128"/>
              </a:rPr>
              <a:t>インターネット上に一生残ってしまう</a:t>
            </a:r>
          </a:p>
        </p:txBody>
      </p:sp>
      <p:sp>
        <p:nvSpPr>
          <p:cNvPr id="7" name="スライド番号プレースホルダー 6"/>
          <p:cNvSpPr>
            <a:spLocks noGrp="1"/>
          </p:cNvSpPr>
          <p:nvPr>
            <p:ph type="sldNum" sz="quarter" idx="12"/>
          </p:nvPr>
        </p:nvSpPr>
        <p:spPr/>
        <p:txBody>
          <a:bodyPr/>
          <a:lstStyle/>
          <a:p>
            <a:fld id="{EC0BA74B-5681-4C54-A39A-52FAF61526D1}" type="slidenum">
              <a:rPr lang="ja-JP" altLang="en-US" sz="2400" smtClean="0">
                <a:solidFill>
                  <a:schemeClr val="tx1"/>
                </a:solidFill>
              </a:rPr>
              <a:pPr/>
              <a:t>7</a:t>
            </a:fld>
            <a:endParaRPr lang="ja-JP" altLang="en-US" sz="2400" dirty="0">
              <a:solidFill>
                <a:schemeClr val="tx1"/>
              </a:solidFill>
            </a:endParaRPr>
          </a:p>
        </p:txBody>
      </p:sp>
      <p:pic>
        <p:nvPicPr>
          <p:cNvPr id="9" name="図 8"/>
          <p:cNvPicPr>
            <a:picLocks noChangeAspect="1"/>
          </p:cNvPicPr>
          <p:nvPr/>
        </p:nvPicPr>
        <p:blipFill>
          <a:blip r:embed="rId2"/>
          <a:stretch>
            <a:fillRect/>
          </a:stretch>
        </p:blipFill>
        <p:spPr>
          <a:xfrm>
            <a:off x="7220758" y="1805050"/>
            <a:ext cx="4410075" cy="3200400"/>
          </a:xfrm>
          <a:prstGeom prst="rect">
            <a:avLst/>
          </a:prstGeom>
        </p:spPr>
      </p:pic>
    </p:spTree>
    <p:extLst>
      <p:ext uri="{BB962C8B-B14F-4D97-AF65-F5344CB8AC3E}">
        <p14:creationId xmlns:p14="http://schemas.microsoft.com/office/powerpoint/2010/main" val="1682387861"/>
      </p:ext>
    </p:extLst>
  </p:cSld>
  <p:clrMapOvr>
    <a:masterClrMapping/>
  </p:clrMapOvr>
  <p:transition spd="slow">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38200" y="365126"/>
            <a:ext cx="10515600" cy="978408"/>
          </a:xfrm>
        </p:spPr>
        <p:txBody>
          <a:bodyPr/>
          <a:lstStyle/>
          <a:p>
            <a:r>
              <a:rPr lang="ja-JP" altLang="en-US" dirty="0" smtClean="0"/>
              <a:t>炎上事例</a:t>
            </a:r>
            <a:endParaRPr kumimoji="1" lang="ja-JP" altLang="en-US" dirty="0"/>
          </a:p>
        </p:txBody>
      </p:sp>
      <p:sp>
        <p:nvSpPr>
          <p:cNvPr id="4" name="テキスト ボックス 3"/>
          <p:cNvSpPr txBox="1"/>
          <p:nvPr/>
        </p:nvSpPr>
        <p:spPr>
          <a:xfrm>
            <a:off x="838199" y="1690688"/>
            <a:ext cx="5549901" cy="584775"/>
          </a:xfrm>
          <a:prstGeom prst="rect">
            <a:avLst/>
          </a:prstGeom>
          <a:noFill/>
        </p:spPr>
        <p:txBody>
          <a:bodyPr wrap="square" rtlCol="0">
            <a:spAutoFit/>
          </a:bodyPr>
          <a:lstStyle/>
          <a:p>
            <a:r>
              <a:rPr lang="en-US" altLang="ja-JP" sz="3200" u="sng" dirty="0" err="1" smtClean="0">
                <a:solidFill>
                  <a:prstClr val="black"/>
                </a:solidFill>
                <a:latin typeface="HGｺﾞｼｯｸM" panose="020B0609000000000000" pitchFamily="49" charset="-128"/>
                <a:ea typeface="HGｺﾞｼｯｸM" panose="020B0609000000000000" pitchFamily="49" charset="-128"/>
              </a:rPr>
              <a:t>GapKids</a:t>
            </a:r>
            <a:r>
              <a:rPr lang="ja-JP" altLang="en-US" sz="3200" u="sng" dirty="0" smtClean="0">
                <a:solidFill>
                  <a:prstClr val="black"/>
                </a:solidFill>
                <a:latin typeface="HGｺﾞｼｯｸM" panose="020B0609000000000000" pitchFamily="49" charset="-128"/>
                <a:ea typeface="HGｺﾞｼｯｸM" panose="020B0609000000000000" pitchFamily="49" charset="-128"/>
              </a:rPr>
              <a:t>　ポスター広告</a:t>
            </a:r>
            <a:endParaRPr lang="en-US" altLang="ja-JP" sz="3200" u="sng" dirty="0">
              <a:solidFill>
                <a:prstClr val="black"/>
              </a:solidFill>
              <a:latin typeface="HGｺﾞｼｯｸM" panose="020B0609000000000000" pitchFamily="49" charset="-128"/>
              <a:ea typeface="HGｺﾞｼｯｸM" panose="020B0609000000000000" pitchFamily="49" charset="-128"/>
            </a:endParaRPr>
          </a:p>
        </p:txBody>
      </p:sp>
      <p:sp>
        <p:nvSpPr>
          <p:cNvPr id="6" name="テキスト ボックス 5"/>
          <p:cNvSpPr txBox="1"/>
          <p:nvPr/>
        </p:nvSpPr>
        <p:spPr>
          <a:xfrm>
            <a:off x="3991913" y="3656844"/>
            <a:ext cx="1512106" cy="461665"/>
          </a:xfrm>
          <a:prstGeom prst="rect">
            <a:avLst/>
          </a:prstGeom>
          <a:noFill/>
        </p:spPr>
        <p:txBody>
          <a:bodyPr wrap="square" rtlCol="0">
            <a:spAutoFit/>
          </a:bodyPr>
          <a:lstStyle/>
          <a:p>
            <a:r>
              <a:rPr lang="ja-JP" altLang="en-US" sz="2400" dirty="0">
                <a:solidFill>
                  <a:prstClr val="black"/>
                </a:solidFill>
                <a:latin typeface="HGｺﾞｼｯｸM" panose="020B0609000000000000" pitchFamily="49" charset="-128"/>
                <a:ea typeface="HGｺﾞｼｯｸM" panose="020B0609000000000000" pitchFamily="49" charset="-128"/>
              </a:rPr>
              <a:t>しかし</a:t>
            </a:r>
            <a:r>
              <a:rPr lang="en-US" altLang="ja-JP" sz="2400" dirty="0">
                <a:solidFill>
                  <a:prstClr val="black"/>
                </a:solidFill>
                <a:latin typeface="HGｺﾞｼｯｸM" panose="020B0609000000000000" pitchFamily="49" charset="-128"/>
                <a:ea typeface="HGｺﾞｼｯｸM" panose="020B0609000000000000" pitchFamily="49" charset="-128"/>
              </a:rPr>
              <a:t>…</a:t>
            </a:r>
            <a:endParaRPr lang="ja-JP" altLang="en-US" sz="2400" dirty="0">
              <a:solidFill>
                <a:prstClr val="black"/>
              </a:solidFill>
              <a:latin typeface="HGｺﾞｼｯｸM" panose="020B0609000000000000" pitchFamily="49" charset="-128"/>
              <a:ea typeface="HGｺﾞｼｯｸM" panose="020B0609000000000000" pitchFamily="49" charset="-128"/>
            </a:endParaRPr>
          </a:p>
        </p:txBody>
      </p:sp>
      <p:sp>
        <p:nvSpPr>
          <p:cNvPr id="7" name="テキスト ボックス 6"/>
          <p:cNvSpPr txBox="1"/>
          <p:nvPr/>
        </p:nvSpPr>
        <p:spPr>
          <a:xfrm>
            <a:off x="1050163" y="4493257"/>
            <a:ext cx="4984124" cy="1200329"/>
          </a:xfrm>
          <a:prstGeom prst="rect">
            <a:avLst/>
          </a:prstGeom>
          <a:noFill/>
        </p:spPr>
        <p:txBody>
          <a:bodyPr wrap="square" rtlCol="0">
            <a:spAutoFit/>
          </a:bodyPr>
          <a:lstStyle/>
          <a:p>
            <a:r>
              <a:rPr lang="ja-JP" altLang="en-US" sz="2400" dirty="0">
                <a:solidFill>
                  <a:prstClr val="black"/>
                </a:solidFill>
                <a:latin typeface="HGｺﾞｼｯｸM" panose="020B0609000000000000" pitchFamily="49" charset="-128"/>
                <a:ea typeface="HGｺﾞｼｯｸM" panose="020B0609000000000000" pitchFamily="49" charset="-128"/>
              </a:rPr>
              <a:t>黒人の表情が暗く、白人の女の子の肘掛にされているように見えて、人種差別と批判された。</a:t>
            </a:r>
          </a:p>
        </p:txBody>
      </p:sp>
      <p:sp>
        <p:nvSpPr>
          <p:cNvPr id="3" name="スライド番号プレースホルダー 2"/>
          <p:cNvSpPr>
            <a:spLocks noGrp="1"/>
          </p:cNvSpPr>
          <p:nvPr>
            <p:ph type="sldNum" sz="quarter" idx="12"/>
          </p:nvPr>
        </p:nvSpPr>
        <p:spPr/>
        <p:txBody>
          <a:bodyPr/>
          <a:lstStyle/>
          <a:p>
            <a:fld id="{EC0BA74B-5681-4C54-A39A-52FAF61526D1}" type="slidenum">
              <a:rPr lang="ja-JP" altLang="en-US" sz="2400" smtClean="0">
                <a:solidFill>
                  <a:schemeClr val="tx1"/>
                </a:solidFill>
              </a:rPr>
              <a:pPr/>
              <a:t>8</a:t>
            </a:fld>
            <a:endParaRPr lang="ja-JP" altLang="en-US" sz="2400" dirty="0">
              <a:solidFill>
                <a:schemeClr val="tx1"/>
              </a:solidFill>
            </a:endParaRPr>
          </a:p>
        </p:txBody>
      </p:sp>
      <p:sp>
        <p:nvSpPr>
          <p:cNvPr id="9" name="テキスト ボックス 8"/>
          <p:cNvSpPr txBox="1"/>
          <p:nvPr/>
        </p:nvSpPr>
        <p:spPr>
          <a:xfrm>
            <a:off x="304800" y="2451100"/>
            <a:ext cx="6181056" cy="830997"/>
          </a:xfrm>
          <a:prstGeom prst="rect">
            <a:avLst/>
          </a:prstGeom>
          <a:noFill/>
        </p:spPr>
        <p:txBody>
          <a:bodyPr wrap="square" rtlCol="0">
            <a:spAutoFit/>
          </a:bodyPr>
          <a:lstStyle/>
          <a:p>
            <a:r>
              <a:rPr lang="ja-JP" altLang="en-US" sz="2400" dirty="0">
                <a:solidFill>
                  <a:prstClr val="black"/>
                </a:solidFill>
                <a:latin typeface="HGｺﾞｼｯｸM" panose="020B0609000000000000" pitchFamily="49" charset="-128"/>
                <a:ea typeface="HGｺﾞｼｯｸM" panose="020B0609000000000000" pitchFamily="49" charset="-128"/>
              </a:rPr>
              <a:t>「女の子は何だってできる」というキャッチフレーズ</a:t>
            </a:r>
            <a:r>
              <a:rPr lang="ja-JP" altLang="en-US" sz="2400" dirty="0" smtClean="0">
                <a:solidFill>
                  <a:prstClr val="black"/>
                </a:solidFill>
                <a:latin typeface="HGｺﾞｼｯｸM" panose="020B0609000000000000" pitchFamily="49" charset="-128"/>
                <a:ea typeface="HGｺﾞｼｯｸM" panose="020B0609000000000000" pitchFamily="49" charset="-128"/>
              </a:rPr>
              <a:t>で広告を発表した</a:t>
            </a:r>
            <a:r>
              <a:rPr lang="ja-JP" altLang="en-US" sz="2400" dirty="0">
                <a:solidFill>
                  <a:prstClr val="black"/>
                </a:solidFill>
                <a:latin typeface="HGｺﾞｼｯｸM" panose="020B0609000000000000" pitchFamily="49" charset="-128"/>
                <a:ea typeface="HGｺﾞｼｯｸM" panose="020B0609000000000000" pitchFamily="49" charset="-128"/>
              </a:rPr>
              <a:t>。</a:t>
            </a:r>
            <a:endParaRPr lang="en-US" altLang="ja-JP" sz="2400" dirty="0">
              <a:solidFill>
                <a:prstClr val="black"/>
              </a:solidFill>
              <a:latin typeface="HGｺﾞｼｯｸM" panose="020B0609000000000000" pitchFamily="49" charset="-128"/>
              <a:ea typeface="HGｺﾞｼｯｸM" panose="020B0609000000000000" pitchFamily="49" charset="-128"/>
            </a:endParaRPr>
          </a:p>
        </p:txBody>
      </p:sp>
      <p:sp>
        <p:nvSpPr>
          <p:cNvPr id="10" name="下矢印 9"/>
          <p:cNvSpPr/>
          <p:nvPr/>
        </p:nvSpPr>
        <p:spPr>
          <a:xfrm>
            <a:off x="2805627" y="3434239"/>
            <a:ext cx="807522" cy="957552"/>
          </a:xfrm>
          <a:prstGeom prst="downArrow">
            <a:avLst/>
          </a:prstGeom>
          <a:solidFill>
            <a:srgbClr val="92D050"/>
          </a:solidFill>
          <a:ln w="38100">
            <a:solidFill>
              <a:srgbClr val="92D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ja-JP" altLang="en-US" dirty="0">
              <a:solidFill>
                <a:prstClr val="black"/>
              </a:solidFill>
              <a:latin typeface="HGP明朝B" panose="02020800000000000000" pitchFamily="18" charset="-128"/>
            </a:endParaRPr>
          </a:p>
        </p:txBody>
      </p:sp>
      <p:pic>
        <p:nvPicPr>
          <p:cNvPr id="5" name="図 4"/>
          <p:cNvPicPr>
            <a:picLocks noChangeAspect="1"/>
          </p:cNvPicPr>
          <p:nvPr/>
        </p:nvPicPr>
        <p:blipFill>
          <a:blip r:embed="rId2"/>
          <a:stretch>
            <a:fillRect/>
          </a:stretch>
        </p:blipFill>
        <p:spPr>
          <a:xfrm>
            <a:off x="6485856" y="1006756"/>
            <a:ext cx="5010150" cy="5105400"/>
          </a:xfrm>
          <a:prstGeom prst="rect">
            <a:avLst/>
          </a:prstGeom>
        </p:spPr>
      </p:pic>
    </p:spTree>
    <p:extLst>
      <p:ext uri="{BB962C8B-B14F-4D97-AF65-F5344CB8AC3E}">
        <p14:creationId xmlns:p14="http://schemas.microsoft.com/office/powerpoint/2010/main" val="1350746939"/>
      </p:ext>
    </p:extLst>
  </p:cSld>
  <p:clrMapOvr>
    <a:masterClrMapping/>
  </p:clrMapOvr>
  <p:transition spd="slow">
    <p:push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742681" y="455590"/>
            <a:ext cx="11449319" cy="584775"/>
          </a:xfrm>
          <a:prstGeom prst="rect">
            <a:avLst/>
          </a:prstGeom>
          <a:noFill/>
        </p:spPr>
        <p:txBody>
          <a:bodyPr wrap="square" rtlCol="0">
            <a:spAutoFit/>
          </a:bodyPr>
          <a:lstStyle/>
          <a:p>
            <a:r>
              <a:rPr lang="ja-JP" altLang="en-US" sz="3200" u="sng" dirty="0">
                <a:solidFill>
                  <a:prstClr val="black"/>
                </a:solidFill>
                <a:latin typeface="HGｺﾞｼｯｸM" panose="020B0609000000000000" pitchFamily="49" charset="-128"/>
                <a:ea typeface="HGｺﾞｼｯｸM" panose="020B0609000000000000" pitchFamily="49" charset="-128"/>
              </a:rPr>
              <a:t>日清　カップヌードル</a:t>
            </a:r>
            <a:r>
              <a:rPr lang="en-US" altLang="ja-JP" sz="3200" u="sng" dirty="0">
                <a:solidFill>
                  <a:prstClr val="black"/>
                </a:solidFill>
                <a:latin typeface="HGｺﾞｼｯｸM" panose="020B0609000000000000" pitchFamily="49" charset="-128"/>
                <a:ea typeface="HGｺﾞｼｯｸM" panose="020B0609000000000000" pitchFamily="49" charset="-128"/>
              </a:rPr>
              <a:t>CM</a:t>
            </a:r>
          </a:p>
        </p:txBody>
      </p:sp>
      <p:sp>
        <p:nvSpPr>
          <p:cNvPr id="3" name="スライド番号プレースホルダー 2"/>
          <p:cNvSpPr>
            <a:spLocks noGrp="1"/>
          </p:cNvSpPr>
          <p:nvPr>
            <p:ph type="sldNum" sz="quarter" idx="12"/>
          </p:nvPr>
        </p:nvSpPr>
        <p:spPr/>
        <p:txBody>
          <a:bodyPr/>
          <a:lstStyle/>
          <a:p>
            <a:fld id="{EC0BA74B-5681-4C54-A39A-52FAF61526D1}" type="slidenum">
              <a:rPr lang="ja-JP" altLang="en-US" sz="2400" smtClean="0">
                <a:solidFill>
                  <a:schemeClr val="tx1"/>
                </a:solidFill>
              </a:rPr>
              <a:pPr/>
              <a:t>9</a:t>
            </a:fld>
            <a:endParaRPr lang="ja-JP" altLang="en-US" sz="2400" dirty="0">
              <a:solidFill>
                <a:schemeClr val="tx1"/>
              </a:solidFill>
            </a:endParaRPr>
          </a:p>
        </p:txBody>
      </p:sp>
    </p:spTree>
    <p:extLst>
      <p:ext uri="{BB962C8B-B14F-4D97-AF65-F5344CB8AC3E}">
        <p14:creationId xmlns:p14="http://schemas.microsoft.com/office/powerpoint/2010/main" val="3016321532"/>
      </p:ext>
    </p:extLst>
  </p:cSld>
  <p:clrMapOvr>
    <a:masterClrMapping/>
  </p:clrMapOvr>
  <p:transition spd="slow">
    <p:push dir="u"/>
  </p:transition>
  <p:timing>
    <p:tnLst>
      <p:par>
        <p:cTn id="1" dur="indefinite" restart="never" nodeType="tmRoot"/>
      </p:par>
    </p:tnLst>
  </p:timing>
</p:sld>
</file>

<file path=ppt/theme/theme1.xml><?xml version="1.0" encoding="utf-8"?>
<a:theme xmlns:a="http://schemas.openxmlformats.org/drawingml/2006/main" name="1_Office テーマ">
  <a:themeElements>
    <a:clrScheme name="赤">
      <a:dk1>
        <a:sysClr val="windowText" lastClr="000000"/>
      </a:dk1>
      <a:lt1>
        <a:sysClr val="window" lastClr="FFFFFF"/>
      </a:lt1>
      <a:dk2>
        <a:srgbClr val="323232"/>
      </a:dk2>
      <a:lt2>
        <a:srgbClr val="E5C243"/>
      </a:lt2>
      <a:accent1>
        <a:srgbClr val="A5300F"/>
      </a:accent1>
      <a:accent2>
        <a:srgbClr val="D55816"/>
      </a:accent2>
      <a:accent3>
        <a:srgbClr val="E19825"/>
      </a:accent3>
      <a:accent4>
        <a:srgbClr val="B19C7D"/>
      </a:accent4>
      <a:accent5>
        <a:srgbClr val="7F5F52"/>
      </a:accent5>
      <a:accent6>
        <a:srgbClr val="B27D49"/>
      </a:accent6>
      <a:hlink>
        <a:srgbClr val="6B9F25"/>
      </a:hlink>
      <a:folHlink>
        <a:srgbClr val="B26B02"/>
      </a:folHlink>
    </a:clrScheme>
    <a:fontScheme name="Times New Roman-Arial">
      <a:majorFont>
        <a:latin typeface="Times New Roman" panose="02020603050405020304"/>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panose="020B0604020202020204"/>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258</TotalTime>
  <Words>638</Words>
  <Application>Microsoft Office PowerPoint</Application>
  <PresentationFormat>ワイド画面</PresentationFormat>
  <Paragraphs>159</Paragraphs>
  <Slides>24</Slides>
  <Notes>5</Notes>
  <HiddenSlides>0</HiddenSlides>
  <MMClips>0</MMClips>
  <ScaleCrop>false</ScaleCrop>
  <HeadingPairs>
    <vt:vector size="6" baseType="variant">
      <vt:variant>
        <vt:lpstr>使用されているフォント</vt:lpstr>
      </vt:variant>
      <vt:variant>
        <vt:i4>9</vt:i4>
      </vt:variant>
      <vt:variant>
        <vt:lpstr>テーマ</vt:lpstr>
      </vt:variant>
      <vt:variant>
        <vt:i4>2</vt:i4>
      </vt:variant>
      <vt:variant>
        <vt:lpstr>スライド タイトル</vt:lpstr>
      </vt:variant>
      <vt:variant>
        <vt:i4>24</vt:i4>
      </vt:variant>
    </vt:vector>
  </HeadingPairs>
  <TitlesOfParts>
    <vt:vector size="35" baseType="lpstr">
      <vt:lpstr>HGP明朝B</vt:lpstr>
      <vt:lpstr>HGSｺﾞｼｯｸM</vt:lpstr>
      <vt:lpstr>HGｺﾞｼｯｸM</vt:lpstr>
      <vt:lpstr>ＭＳ Ｐゴシック</vt:lpstr>
      <vt:lpstr>ＭＳ Ｐ明朝</vt:lpstr>
      <vt:lpstr>Arial</vt:lpstr>
      <vt:lpstr>Calibri</vt:lpstr>
      <vt:lpstr>Calibri Light</vt:lpstr>
      <vt:lpstr>Times New Roman</vt:lpstr>
      <vt:lpstr>1_Office テーマ</vt:lpstr>
      <vt:lpstr>2_Office テーマ</vt:lpstr>
      <vt:lpstr>広告と炎上</vt:lpstr>
      <vt:lpstr>PowerPoint プレゼンテーション</vt:lpstr>
      <vt:lpstr>PowerPoint プレゼンテーション</vt:lpstr>
      <vt:lpstr>PowerPoint プレゼンテーション</vt:lpstr>
      <vt:lpstr>炎上とは・・・？</vt:lpstr>
      <vt:lpstr>炎上が起こる社会的背景</vt:lpstr>
      <vt:lpstr>広告における炎上の特徴</vt:lpstr>
      <vt:lpstr>炎上事例</vt:lpstr>
      <vt:lpstr>PowerPoint プレゼンテーション</vt:lpstr>
      <vt:lpstr>PowerPoint プレゼンテーション</vt:lpstr>
      <vt:lpstr>PowerPoint プレゼンテーション</vt:lpstr>
      <vt:lpstr>炎上するCMパターン</vt:lpstr>
      <vt:lpstr>炎上に対する予防・対処</vt:lpstr>
      <vt:lpstr>株価と炎上の関係</vt:lpstr>
      <vt:lpstr>現状の研究での不足点</vt:lpstr>
      <vt:lpstr>問題意識</vt:lpstr>
      <vt:lpstr>研究目的</vt:lpstr>
      <vt:lpstr>  仮説１）  広告の内容に不快感を覚えた人はその広告のブランドに対してだけでなく、その広告を出稿した企業に対しても負のイメージを持つ傾向にある </vt:lpstr>
      <vt:lpstr>導出経緯（日清の事例）</vt:lpstr>
      <vt:lpstr>日清のCMに対する反応</vt:lpstr>
      <vt:lpstr>日清のCMはカップヌードルというブランドを広告する内容であるが、そのCMを制作・放送するのは日清という企業である。そのため、CM内容に不快感を感じる人の矛先は企業に向けられ、結果商品イメージだけでなく企業イメージも悪くなる。</vt:lpstr>
      <vt:lpstr>    仮説２－２）　 広告内容に肯定的な消費者の企業に対するイメージは、炎上に対する企業の対応によって低下してしまう傾向にある   </vt:lpstr>
      <vt:lpstr>参考文献</vt:lpstr>
      <vt:lpstr>PowerPoint プレゼンテーション</vt:lpstr>
    </vt:vector>
  </TitlesOfParts>
  <Company>拓殖大学</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広告と炎上</dc:title>
  <dc:creator>Administrator</dc:creator>
  <cp:lastModifiedBy>Norio Tajima</cp:lastModifiedBy>
  <cp:revision>30</cp:revision>
  <dcterms:created xsi:type="dcterms:W3CDTF">2016-09-03T08:47:03Z</dcterms:created>
  <dcterms:modified xsi:type="dcterms:W3CDTF">2016-09-04T20:57:28Z</dcterms:modified>
</cp:coreProperties>
</file>